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56"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73" r:id="rId19"/>
    <p:sldId id="275" r:id="rId20"/>
  </p:sldIdLst>
  <p:sldSz cx="12188825" cy="6858000"/>
  <p:notesSz cx="6858000" cy="889158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0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5274" autoAdjust="0"/>
  </p:normalViewPr>
  <p:slideViewPr>
    <p:cSldViewPr>
      <p:cViewPr varScale="1">
        <p:scale>
          <a:sx n="92" d="100"/>
          <a:sy n="92" d="100"/>
        </p:scale>
        <p:origin x="498" y="9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0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457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44579"/>
          </a:xfrm>
          <a:prstGeom prst="rect">
            <a:avLst/>
          </a:prstGeom>
        </p:spPr>
        <p:txBody>
          <a:bodyPr vert="horz" lIns="91440" tIns="45720" rIns="91440" bIns="45720" rtlCol="0"/>
          <a:lstStyle>
            <a:lvl1pPr algn="r">
              <a:defRPr sz="1200"/>
            </a:lvl1pPr>
          </a:lstStyle>
          <a:p>
            <a:fld id="{784AA43A-3F76-4A13-9CD6-36134EB429E3}" type="datetimeFigureOut">
              <a:rPr lang="en-US"/>
              <a:t>9/21/2018</a:t>
            </a:fld>
            <a:endParaRPr/>
          </a:p>
        </p:txBody>
      </p:sp>
      <p:sp>
        <p:nvSpPr>
          <p:cNvPr id="4" name="Footer Placeholder 3"/>
          <p:cNvSpPr>
            <a:spLocks noGrp="1"/>
          </p:cNvSpPr>
          <p:nvPr>
            <p:ph type="ftr" sz="quarter" idx="2"/>
          </p:nvPr>
        </p:nvSpPr>
        <p:spPr>
          <a:xfrm>
            <a:off x="0" y="8445466"/>
            <a:ext cx="2971800" cy="444579"/>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445466"/>
            <a:ext cx="2971800" cy="444579"/>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457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44579"/>
          </a:xfrm>
          <a:prstGeom prst="rect">
            <a:avLst/>
          </a:prstGeom>
        </p:spPr>
        <p:txBody>
          <a:bodyPr vert="horz" lIns="91440" tIns="45720" rIns="91440" bIns="45720" rtlCol="0"/>
          <a:lstStyle>
            <a:lvl1pPr algn="r">
              <a:defRPr sz="1200"/>
            </a:lvl1pPr>
          </a:lstStyle>
          <a:p>
            <a:fld id="{5F674A4F-2B7A-4ECB-A400-260B2FFC03C1}" type="datetimeFigureOut">
              <a:rPr lang="en-US"/>
              <a:t>9/21/2018</a:t>
            </a:fld>
            <a:endParaRPr/>
          </a:p>
        </p:txBody>
      </p:sp>
      <p:sp>
        <p:nvSpPr>
          <p:cNvPr id="4" name="Slide Image Placeholder 3"/>
          <p:cNvSpPr>
            <a:spLocks noGrp="1" noRot="1" noChangeAspect="1"/>
          </p:cNvSpPr>
          <p:nvPr>
            <p:ph type="sldImg" idx="2"/>
          </p:nvPr>
        </p:nvSpPr>
        <p:spPr>
          <a:xfrm>
            <a:off x="466725" y="666750"/>
            <a:ext cx="5924550" cy="33337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223504"/>
            <a:ext cx="5486400" cy="4001215"/>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445466"/>
            <a:ext cx="2971800" cy="444579"/>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445466"/>
            <a:ext cx="2971800" cy="444579"/>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9/21/2018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9/21/2018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9/21/2018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9/21/2018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9/21/2018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9/21/2018</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3200" b="0" i="0" u="none"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b="0" i="0" u="none"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677399" cy="2667000"/>
          </a:xfrm>
        </p:spPr>
        <p:txBody>
          <a:bodyPr/>
          <a:lstStyle/>
          <a:p>
            <a:r>
              <a:rPr lang="en-US" dirty="0"/>
              <a:t>Mindset </a:t>
            </a:r>
          </a:p>
        </p:txBody>
      </p:sp>
      <p:sp>
        <p:nvSpPr>
          <p:cNvPr id="3" name="Subtitle 2"/>
          <p:cNvSpPr>
            <a:spLocks noGrp="1"/>
          </p:cNvSpPr>
          <p:nvPr>
            <p:ph type="subTitle" idx="1"/>
          </p:nvPr>
        </p:nvSpPr>
        <p:spPr/>
        <p:txBody>
          <a:bodyPr/>
          <a:lstStyle/>
          <a:p>
            <a:r>
              <a:rPr lang="en-US" dirty="0"/>
              <a:t>A course to develop a Winning Attitude!!</a:t>
            </a:r>
          </a:p>
        </p:txBody>
      </p:sp>
      <p:pic>
        <p:nvPicPr>
          <p:cNvPr id="6" name="Picture 5">
            <a:extLst>
              <a:ext uri="{FF2B5EF4-FFF2-40B4-BE49-F238E27FC236}">
                <a16:creationId xmlns:a16="http://schemas.microsoft.com/office/drawing/2014/main" xmlns="" id="{7C1012B4-6B65-43C6-B977-D056D72CCAC9}"/>
              </a:ext>
            </a:extLst>
          </p:cNvPr>
          <p:cNvPicPr>
            <a:picLocks noChangeAspect="1"/>
          </p:cNvPicPr>
          <p:nvPr/>
        </p:nvPicPr>
        <p:blipFill>
          <a:blip r:embed="rId2"/>
          <a:stretch>
            <a:fillRect/>
          </a:stretch>
        </p:blipFill>
        <p:spPr>
          <a:xfrm>
            <a:off x="4189412" y="1447800"/>
            <a:ext cx="4694301" cy="3256671"/>
          </a:xfrm>
          <a:prstGeom prst="rect">
            <a:avLst/>
          </a:prstGeom>
        </p:spPr>
      </p:pic>
      <p:pic>
        <p:nvPicPr>
          <p:cNvPr id="7" name="Picture 6">
            <a:extLst>
              <a:ext uri="{FF2B5EF4-FFF2-40B4-BE49-F238E27FC236}">
                <a16:creationId xmlns:a16="http://schemas.microsoft.com/office/drawing/2014/main" xmlns="" id="{0D497FE7-E582-4521-B167-E6E074C94E14}"/>
              </a:ext>
            </a:extLst>
          </p:cNvPr>
          <p:cNvPicPr>
            <a:picLocks noChangeAspect="1"/>
          </p:cNvPicPr>
          <p:nvPr/>
        </p:nvPicPr>
        <p:blipFill>
          <a:blip r:embed="rId3"/>
          <a:stretch>
            <a:fillRect/>
          </a:stretch>
        </p:blipFill>
        <p:spPr>
          <a:xfrm>
            <a:off x="3960812" y="2413928"/>
            <a:ext cx="2926334" cy="2030144"/>
          </a:xfrm>
          <a:prstGeom prst="rect">
            <a:avLst/>
          </a:prstGeom>
        </p:spPr>
      </p:pic>
      <p:pic>
        <p:nvPicPr>
          <p:cNvPr id="8" name="Picture 7">
            <a:extLst>
              <a:ext uri="{FF2B5EF4-FFF2-40B4-BE49-F238E27FC236}">
                <a16:creationId xmlns:a16="http://schemas.microsoft.com/office/drawing/2014/main" xmlns="" id="{6FB9380F-1F12-483C-989C-9D57CBABACEF}"/>
              </a:ext>
            </a:extLst>
          </p:cNvPr>
          <p:cNvPicPr>
            <a:picLocks noChangeAspect="1"/>
          </p:cNvPicPr>
          <p:nvPr/>
        </p:nvPicPr>
        <p:blipFill>
          <a:blip r:embed="rId3"/>
          <a:stretch>
            <a:fillRect/>
          </a:stretch>
        </p:blipFill>
        <p:spPr>
          <a:xfrm>
            <a:off x="4341812" y="2228676"/>
            <a:ext cx="2926334" cy="2030144"/>
          </a:xfrm>
          <a:prstGeom prst="rect">
            <a:avLst/>
          </a:prstGeom>
        </p:spPr>
      </p:pic>
      <p:pic>
        <p:nvPicPr>
          <p:cNvPr id="9" name="Picture 8">
            <a:extLst>
              <a:ext uri="{FF2B5EF4-FFF2-40B4-BE49-F238E27FC236}">
                <a16:creationId xmlns:a16="http://schemas.microsoft.com/office/drawing/2014/main" xmlns="" id="{D64934AB-74C1-48F9-872B-854C17C775DF}"/>
              </a:ext>
            </a:extLst>
          </p:cNvPr>
          <p:cNvPicPr>
            <a:picLocks noChangeAspect="1"/>
          </p:cNvPicPr>
          <p:nvPr/>
        </p:nvPicPr>
        <p:blipFill>
          <a:blip r:embed="rId3"/>
          <a:stretch>
            <a:fillRect/>
          </a:stretch>
        </p:blipFill>
        <p:spPr>
          <a:xfrm>
            <a:off x="4783679" y="1839697"/>
            <a:ext cx="3154863" cy="2188686"/>
          </a:xfrm>
          <a:prstGeom prst="rect">
            <a:avLst/>
          </a:prstGeom>
        </p:spPr>
      </p:pic>
      <p:pic>
        <p:nvPicPr>
          <p:cNvPr id="10" name="Picture 9">
            <a:extLst>
              <a:ext uri="{FF2B5EF4-FFF2-40B4-BE49-F238E27FC236}">
                <a16:creationId xmlns:a16="http://schemas.microsoft.com/office/drawing/2014/main" xmlns="" id="{D9DA63AB-50D9-40B5-B5B9-6955BD9659F9}"/>
              </a:ext>
            </a:extLst>
          </p:cNvPr>
          <p:cNvPicPr>
            <a:picLocks noChangeAspect="1"/>
          </p:cNvPicPr>
          <p:nvPr/>
        </p:nvPicPr>
        <p:blipFill>
          <a:blip r:embed="rId4"/>
          <a:stretch>
            <a:fillRect/>
          </a:stretch>
        </p:blipFill>
        <p:spPr>
          <a:xfrm>
            <a:off x="1729581" y="304800"/>
            <a:ext cx="2383631" cy="34116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a:xfrm>
            <a:off x="227012" y="274638"/>
            <a:ext cx="11049000" cy="1020762"/>
          </a:xfrm>
        </p:spPr>
        <p:txBody>
          <a:bodyPr/>
          <a:lstStyle/>
          <a:p>
            <a:pPr algn="ctr"/>
            <a:r>
              <a:rPr lang="en-US" dirty="0"/>
              <a:t>	To what standards is this course aligned?</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normAutofit/>
          </a:bodyPr>
          <a:lstStyle/>
          <a:p>
            <a:r>
              <a:rPr lang="en-US" dirty="0"/>
              <a:t>	Maslow’s Hierarchy of Needs</a:t>
            </a:r>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13812" y="1752600"/>
            <a:ext cx="3005588" cy="2085013"/>
          </a:xfrm>
          <a:prstGeom prst="rect">
            <a:avLst/>
          </a:prstGeom>
        </p:spPr>
      </p:pic>
      <p:pic>
        <p:nvPicPr>
          <p:cNvPr id="7" name="Picture 6">
            <a:extLst>
              <a:ext uri="{FF2B5EF4-FFF2-40B4-BE49-F238E27FC236}">
                <a16:creationId xmlns:a16="http://schemas.microsoft.com/office/drawing/2014/main" xmlns="" id="{BD8038F1-16BE-42BA-BE11-8DEC7600C439}"/>
              </a:ext>
            </a:extLst>
          </p:cNvPr>
          <p:cNvPicPr>
            <a:picLocks noChangeAspect="1"/>
          </p:cNvPicPr>
          <p:nvPr/>
        </p:nvPicPr>
        <p:blipFill>
          <a:blip r:embed="rId3"/>
          <a:stretch>
            <a:fillRect/>
          </a:stretch>
        </p:blipFill>
        <p:spPr>
          <a:xfrm>
            <a:off x="3951482" y="2453265"/>
            <a:ext cx="4285859" cy="4328535"/>
          </a:xfrm>
          <a:prstGeom prst="rect">
            <a:avLst/>
          </a:prstGeom>
        </p:spPr>
      </p:pic>
    </p:spTree>
    <p:extLst>
      <p:ext uri="{BB962C8B-B14F-4D97-AF65-F5344CB8AC3E}">
        <p14:creationId xmlns:p14="http://schemas.microsoft.com/office/powerpoint/2010/main" val="417661887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a:xfrm>
            <a:off x="227012" y="274638"/>
            <a:ext cx="11049000" cy="1020762"/>
          </a:xfrm>
        </p:spPr>
        <p:txBody>
          <a:bodyPr/>
          <a:lstStyle/>
          <a:p>
            <a:pPr algn="ctr"/>
            <a:r>
              <a:rPr lang="en-US" dirty="0"/>
              <a:t>	To what standards is this course aligned?</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normAutofit/>
          </a:bodyPr>
          <a:lstStyle/>
          <a:p>
            <a:r>
              <a:rPr lang="en-US" dirty="0"/>
              <a:t>	Bloom’s Taxonomy</a:t>
            </a:r>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13812" y="1752600"/>
            <a:ext cx="3005588" cy="2085013"/>
          </a:xfrm>
          <a:prstGeom prst="rect">
            <a:avLst/>
          </a:prstGeom>
        </p:spPr>
      </p:pic>
      <p:pic>
        <p:nvPicPr>
          <p:cNvPr id="4" name="Picture 3">
            <a:extLst>
              <a:ext uri="{FF2B5EF4-FFF2-40B4-BE49-F238E27FC236}">
                <a16:creationId xmlns:a16="http://schemas.microsoft.com/office/drawing/2014/main" xmlns="" id="{F3E41055-23AB-4FCC-8B5E-978CCF794E99}"/>
              </a:ext>
            </a:extLst>
          </p:cNvPr>
          <p:cNvPicPr>
            <a:picLocks noChangeAspect="1"/>
          </p:cNvPicPr>
          <p:nvPr/>
        </p:nvPicPr>
        <p:blipFill>
          <a:blip r:embed="rId3"/>
          <a:stretch>
            <a:fillRect/>
          </a:stretch>
        </p:blipFill>
        <p:spPr>
          <a:xfrm>
            <a:off x="3122354" y="1292167"/>
            <a:ext cx="5944115" cy="4273666"/>
          </a:xfrm>
          <a:prstGeom prst="rect">
            <a:avLst/>
          </a:prstGeom>
        </p:spPr>
      </p:pic>
    </p:spTree>
    <p:extLst>
      <p:ext uri="{BB962C8B-B14F-4D97-AF65-F5344CB8AC3E}">
        <p14:creationId xmlns:p14="http://schemas.microsoft.com/office/powerpoint/2010/main" val="214975743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a:xfrm>
            <a:off x="227012" y="274638"/>
            <a:ext cx="11049000" cy="1020762"/>
          </a:xfrm>
        </p:spPr>
        <p:txBody>
          <a:bodyPr/>
          <a:lstStyle/>
          <a:p>
            <a:pPr algn="ctr"/>
            <a:r>
              <a:rPr lang="en-US" dirty="0"/>
              <a:t>	To what standards is this course aligned?</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normAutofit/>
          </a:bodyPr>
          <a:lstStyle/>
          <a:p>
            <a:r>
              <a:rPr lang="en-US" dirty="0"/>
              <a:t>	Brainology</a:t>
            </a:r>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13812" y="1752600"/>
            <a:ext cx="3005588" cy="2085013"/>
          </a:xfrm>
          <a:prstGeom prst="rect">
            <a:avLst/>
          </a:prstGeom>
        </p:spPr>
      </p:pic>
      <p:pic>
        <p:nvPicPr>
          <p:cNvPr id="6" name="Picture 5">
            <a:extLst>
              <a:ext uri="{FF2B5EF4-FFF2-40B4-BE49-F238E27FC236}">
                <a16:creationId xmlns:a16="http://schemas.microsoft.com/office/drawing/2014/main" xmlns="" id="{82FD305B-73C9-4492-A871-F3C7319C2965}"/>
              </a:ext>
            </a:extLst>
          </p:cNvPr>
          <p:cNvPicPr>
            <a:picLocks noChangeAspect="1"/>
          </p:cNvPicPr>
          <p:nvPr/>
        </p:nvPicPr>
        <p:blipFill>
          <a:blip r:embed="rId3"/>
          <a:stretch>
            <a:fillRect/>
          </a:stretch>
        </p:blipFill>
        <p:spPr>
          <a:xfrm>
            <a:off x="4194174" y="2405062"/>
            <a:ext cx="3800475" cy="2047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09981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a:xfrm>
            <a:off x="74612" y="274638"/>
            <a:ext cx="11887200" cy="1020762"/>
          </a:xfrm>
        </p:spPr>
        <p:txBody>
          <a:bodyPr/>
          <a:lstStyle/>
          <a:p>
            <a:pPr algn="ctr"/>
            <a:r>
              <a:rPr lang="en-US" dirty="0"/>
              <a:t>	Describe the development process for this course</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normAutofit/>
          </a:bodyPr>
          <a:lstStyle/>
          <a:p>
            <a:r>
              <a:rPr lang="en-US" dirty="0"/>
              <a:t>Read the book</a:t>
            </a:r>
          </a:p>
          <a:p>
            <a:r>
              <a:rPr lang="en-US" dirty="0"/>
              <a:t>Group discussion</a:t>
            </a:r>
          </a:p>
          <a:p>
            <a:pPr lvl="1"/>
            <a:r>
              <a:rPr lang="en-US" dirty="0"/>
              <a:t>Faculty &amp; Administration</a:t>
            </a:r>
          </a:p>
          <a:p>
            <a:r>
              <a:rPr lang="en-US" dirty="0"/>
              <a:t>Online training</a:t>
            </a:r>
          </a:p>
          <a:p>
            <a:r>
              <a:rPr lang="en-US" dirty="0"/>
              <a:t>Brainstorm ideas for assignments</a:t>
            </a:r>
          </a:p>
          <a:p>
            <a:r>
              <a:rPr lang="en-US" dirty="0"/>
              <a:t>Develop the Rubrics</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13812" y="1752600"/>
            <a:ext cx="3005588" cy="2085013"/>
          </a:xfrm>
          <a:prstGeom prst="rect">
            <a:avLst/>
          </a:prstGeom>
        </p:spPr>
      </p:pic>
    </p:spTree>
    <p:extLst>
      <p:ext uri="{BB962C8B-B14F-4D97-AF65-F5344CB8AC3E}">
        <p14:creationId xmlns:p14="http://schemas.microsoft.com/office/powerpoint/2010/main" val="381675759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a:xfrm>
            <a:off x="74612" y="274638"/>
            <a:ext cx="11887200" cy="1020762"/>
          </a:xfrm>
        </p:spPr>
        <p:txBody>
          <a:bodyPr/>
          <a:lstStyle/>
          <a:p>
            <a:pPr algn="ctr"/>
            <a:r>
              <a:rPr lang="en-US" dirty="0"/>
              <a:t>	Describe the development process for this course</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normAutofit fontScale="85000" lnSpcReduction="20000"/>
          </a:bodyPr>
          <a:lstStyle/>
          <a:p>
            <a:r>
              <a:rPr lang="en-US" dirty="0"/>
              <a:t>Online development </a:t>
            </a:r>
          </a:p>
          <a:p>
            <a:pPr lvl="1"/>
            <a:r>
              <a:rPr lang="en-US" dirty="0"/>
              <a:t>	Assigned readings</a:t>
            </a:r>
          </a:p>
          <a:p>
            <a:pPr lvl="1"/>
            <a:r>
              <a:rPr lang="en-US" dirty="0"/>
              <a:t>	Assigned Discussion Forum Questions</a:t>
            </a:r>
          </a:p>
          <a:p>
            <a:pPr lvl="1"/>
            <a:r>
              <a:rPr lang="en-US" dirty="0"/>
              <a:t>	PPT/Video with Narration &amp; Questions (Camtasia)</a:t>
            </a:r>
          </a:p>
          <a:p>
            <a:r>
              <a:rPr lang="en-US" dirty="0"/>
              <a:t>	Adobe Captivate exercises </a:t>
            </a:r>
          </a:p>
          <a:p>
            <a:pPr lvl="1"/>
            <a:r>
              <a:rPr lang="en-US" dirty="0"/>
              <a:t>	Drag &amp; Drop</a:t>
            </a:r>
          </a:p>
          <a:p>
            <a:pPr lvl="1"/>
            <a:r>
              <a:rPr lang="en-US" dirty="0"/>
              <a:t>	Pop-up Quizzes</a:t>
            </a:r>
          </a:p>
          <a:p>
            <a:pPr lvl="1"/>
            <a:r>
              <a:rPr lang="en-US" dirty="0"/>
              <a:t>	Interactive Hotspots</a:t>
            </a:r>
          </a:p>
          <a:p>
            <a:r>
              <a:rPr lang="en-US" dirty="0"/>
              <a:t>	Adobe Connect</a:t>
            </a:r>
          </a:p>
          <a:p>
            <a:pPr lvl="1"/>
            <a:r>
              <a:rPr lang="en-US" dirty="0"/>
              <a:t>	Lecture &amp; Discussion Presentation</a:t>
            </a:r>
          </a:p>
          <a:p>
            <a:r>
              <a:rPr lang="en-US" dirty="0"/>
              <a:t>	Outside Links</a:t>
            </a:r>
          </a:p>
          <a:p>
            <a:pPr lvl="1"/>
            <a:r>
              <a:rPr lang="en-US" dirty="0"/>
              <a:t>	TED Talks</a:t>
            </a:r>
          </a:p>
          <a:p>
            <a:pPr lvl="1"/>
            <a:r>
              <a:rPr lang="en-US" dirty="0"/>
              <a:t>	Mindset website</a:t>
            </a:r>
          </a:p>
          <a:p>
            <a:pPr lvl="1"/>
            <a:r>
              <a:rPr lang="en-US" dirty="0"/>
              <a:t>	Interesting articles</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13812" y="1752600"/>
            <a:ext cx="3005588" cy="2085013"/>
          </a:xfrm>
          <a:prstGeom prst="rect">
            <a:avLst/>
          </a:prstGeom>
        </p:spPr>
      </p:pic>
    </p:spTree>
    <p:extLst>
      <p:ext uri="{BB962C8B-B14F-4D97-AF65-F5344CB8AC3E}">
        <p14:creationId xmlns:p14="http://schemas.microsoft.com/office/powerpoint/2010/main" val="162556237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A4F1D-50E8-42DA-906C-99533477F123}"/>
              </a:ext>
            </a:extLst>
          </p:cNvPr>
          <p:cNvSpPr>
            <a:spLocks noGrp="1"/>
          </p:cNvSpPr>
          <p:nvPr>
            <p:ph type="title"/>
          </p:nvPr>
        </p:nvSpPr>
        <p:spPr/>
        <p:txBody>
          <a:bodyPr/>
          <a:lstStyle/>
          <a:p>
            <a:pPr algn="ctr"/>
            <a:r>
              <a:rPr lang="en-US" dirty="0"/>
              <a:t>Instructor workshop</a:t>
            </a:r>
          </a:p>
        </p:txBody>
      </p:sp>
      <p:sp>
        <p:nvSpPr>
          <p:cNvPr id="3" name="Content Placeholder 2">
            <a:extLst>
              <a:ext uri="{FF2B5EF4-FFF2-40B4-BE49-F238E27FC236}">
                <a16:creationId xmlns:a16="http://schemas.microsoft.com/office/drawing/2014/main" xmlns="" id="{1B193334-23D9-409A-9C5B-5EE0B8BD6E08}"/>
              </a:ext>
            </a:extLst>
          </p:cNvPr>
          <p:cNvSpPr>
            <a:spLocks noGrp="1"/>
          </p:cNvSpPr>
          <p:nvPr>
            <p:ph idx="1"/>
          </p:nvPr>
        </p:nvSpPr>
        <p:spPr/>
        <p:txBody>
          <a:bodyPr/>
          <a:lstStyle/>
          <a:p>
            <a:r>
              <a:rPr lang="en-US" dirty="0"/>
              <a:t>	To reinforce Mindset in their other classes</a:t>
            </a:r>
          </a:p>
          <a:p>
            <a:r>
              <a:rPr lang="en-US" dirty="0"/>
              <a:t>	Periodically all courses would focus on the same Mindset 	attribute </a:t>
            </a:r>
          </a:p>
          <a:p>
            <a:r>
              <a:rPr lang="en-US" dirty="0"/>
              <a:t>	Develop Assignments and class exercises that reflect Mindset</a:t>
            </a:r>
          </a:p>
          <a:p>
            <a:endParaRPr lang="en-US" dirty="0"/>
          </a:p>
        </p:txBody>
      </p:sp>
      <p:pic>
        <p:nvPicPr>
          <p:cNvPr id="4" name="Picture 3">
            <a:extLst>
              <a:ext uri="{FF2B5EF4-FFF2-40B4-BE49-F238E27FC236}">
                <a16:creationId xmlns:a16="http://schemas.microsoft.com/office/drawing/2014/main" xmlns="" id="{C4F5B18E-E3E5-4ADE-B634-A53CD9B7A93C}"/>
              </a:ext>
            </a:extLst>
          </p:cNvPr>
          <p:cNvPicPr>
            <a:picLocks noChangeAspect="1"/>
          </p:cNvPicPr>
          <p:nvPr/>
        </p:nvPicPr>
        <p:blipFill>
          <a:blip r:embed="rId2"/>
          <a:stretch>
            <a:fillRect/>
          </a:stretch>
        </p:blipFill>
        <p:spPr>
          <a:xfrm>
            <a:off x="9066212" y="1676400"/>
            <a:ext cx="3005588" cy="2085013"/>
          </a:xfrm>
          <a:prstGeom prst="rect">
            <a:avLst/>
          </a:prstGeom>
        </p:spPr>
      </p:pic>
    </p:spTree>
    <p:extLst>
      <p:ext uri="{BB962C8B-B14F-4D97-AF65-F5344CB8AC3E}">
        <p14:creationId xmlns:p14="http://schemas.microsoft.com/office/powerpoint/2010/main" val="120845312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F737-B21E-4AB9-8D45-358E980A830B}"/>
              </a:ext>
            </a:extLst>
          </p:cNvPr>
          <p:cNvSpPr>
            <a:spLocks noGrp="1"/>
          </p:cNvSpPr>
          <p:nvPr>
            <p:ph type="title"/>
          </p:nvPr>
        </p:nvSpPr>
        <p:spPr/>
        <p:txBody>
          <a:bodyPr/>
          <a:lstStyle/>
          <a:p>
            <a:pPr algn="ctr"/>
            <a:r>
              <a:rPr lang="en-US" dirty="0"/>
              <a:t>Sample Assignments &amp; Exercises</a:t>
            </a:r>
          </a:p>
        </p:txBody>
      </p:sp>
      <p:sp>
        <p:nvSpPr>
          <p:cNvPr id="3" name="Content Placeholder 2">
            <a:extLst>
              <a:ext uri="{FF2B5EF4-FFF2-40B4-BE49-F238E27FC236}">
                <a16:creationId xmlns:a16="http://schemas.microsoft.com/office/drawing/2014/main" xmlns="" id="{8C789EB8-11EB-4ACF-A9F6-E218E83D2428}"/>
              </a:ext>
            </a:extLst>
          </p:cNvPr>
          <p:cNvSpPr>
            <a:spLocks noGrp="1"/>
          </p:cNvSpPr>
          <p:nvPr>
            <p:ph idx="1"/>
          </p:nvPr>
        </p:nvSpPr>
        <p:spPr/>
        <p:txBody>
          <a:bodyPr>
            <a:normAutofit fontScale="92500" lnSpcReduction="10000"/>
          </a:bodyPr>
          <a:lstStyle/>
          <a:p>
            <a:r>
              <a:rPr lang="en-US" dirty="0"/>
              <a:t>Read pages 1-17 and journal the questions below:</a:t>
            </a:r>
          </a:p>
          <a:p>
            <a:endParaRPr lang="en-US" dirty="0"/>
          </a:p>
          <a:p>
            <a:r>
              <a:rPr lang="en-US" dirty="0"/>
              <a:t>1. Describe a situation where a fixed mindset kept you from getting something you really wanted.</a:t>
            </a:r>
          </a:p>
          <a:p>
            <a:endParaRPr lang="en-US" dirty="0"/>
          </a:p>
          <a:p>
            <a:r>
              <a:rPr lang="en-US" dirty="0"/>
              <a:t>2. Think of someone you know who has a growth mindset. Give an example that showed you they have a growth mindset? </a:t>
            </a:r>
          </a:p>
          <a:p>
            <a:endParaRPr lang="en-US" dirty="0"/>
          </a:p>
          <a:p>
            <a:r>
              <a:rPr lang="en-US" dirty="0"/>
              <a:t>3. In what ways would you like to grow or stretch yourself that will help you reach your career goal? What do you have to do to accomplish this?</a:t>
            </a:r>
          </a:p>
          <a:p>
            <a:endParaRPr lang="en-US" dirty="0"/>
          </a:p>
        </p:txBody>
      </p:sp>
      <p:pic>
        <p:nvPicPr>
          <p:cNvPr id="4" name="Picture 3">
            <a:extLst>
              <a:ext uri="{FF2B5EF4-FFF2-40B4-BE49-F238E27FC236}">
                <a16:creationId xmlns:a16="http://schemas.microsoft.com/office/drawing/2014/main" xmlns="" id="{B87DCC67-DE12-42A2-8AE3-4EEDBC11252B}"/>
              </a:ext>
            </a:extLst>
          </p:cNvPr>
          <p:cNvPicPr>
            <a:picLocks noChangeAspect="1"/>
          </p:cNvPicPr>
          <p:nvPr/>
        </p:nvPicPr>
        <p:blipFill>
          <a:blip r:embed="rId2"/>
          <a:stretch>
            <a:fillRect/>
          </a:stretch>
        </p:blipFill>
        <p:spPr>
          <a:xfrm>
            <a:off x="10207520" y="1066800"/>
            <a:ext cx="1981305" cy="1981305"/>
          </a:xfrm>
          <a:prstGeom prst="rect">
            <a:avLst/>
          </a:prstGeom>
        </p:spPr>
      </p:pic>
    </p:spTree>
    <p:extLst>
      <p:ext uri="{BB962C8B-B14F-4D97-AF65-F5344CB8AC3E}">
        <p14:creationId xmlns:p14="http://schemas.microsoft.com/office/powerpoint/2010/main" val="24184276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F737-B21E-4AB9-8D45-358E980A830B}"/>
              </a:ext>
            </a:extLst>
          </p:cNvPr>
          <p:cNvSpPr>
            <a:spLocks noGrp="1"/>
          </p:cNvSpPr>
          <p:nvPr>
            <p:ph type="title"/>
          </p:nvPr>
        </p:nvSpPr>
        <p:spPr/>
        <p:txBody>
          <a:bodyPr/>
          <a:lstStyle/>
          <a:p>
            <a:pPr algn="ctr"/>
            <a:r>
              <a:rPr lang="en-US" dirty="0"/>
              <a:t>Sample Assignments &amp; Exercises</a:t>
            </a:r>
          </a:p>
        </p:txBody>
      </p:sp>
      <p:sp>
        <p:nvSpPr>
          <p:cNvPr id="3" name="Content Placeholder 2">
            <a:extLst>
              <a:ext uri="{FF2B5EF4-FFF2-40B4-BE49-F238E27FC236}">
                <a16:creationId xmlns:a16="http://schemas.microsoft.com/office/drawing/2014/main" xmlns="" id="{8C789EB8-11EB-4ACF-A9F6-E218E83D2428}"/>
              </a:ext>
            </a:extLst>
          </p:cNvPr>
          <p:cNvSpPr>
            <a:spLocks noGrp="1"/>
          </p:cNvSpPr>
          <p:nvPr>
            <p:ph idx="1"/>
          </p:nvPr>
        </p:nvSpPr>
        <p:spPr/>
        <p:txBody>
          <a:bodyPr/>
          <a:lstStyle/>
          <a:p>
            <a:r>
              <a:rPr lang="en-US" dirty="0"/>
              <a:t>Read pages 18-19, 170-193</a:t>
            </a:r>
          </a:p>
          <a:p>
            <a:endParaRPr lang="en-US" dirty="0"/>
          </a:p>
          <a:p>
            <a:r>
              <a:rPr lang="en-US" dirty="0"/>
              <a:t>1. Looking at your relationship with your partner (if you have one), describe the Fixed Mindset components and the Growth Mindset components of the relationship. Now, describe how you would like your relationship to evolve into a predominately Growth Mindset relationship?</a:t>
            </a:r>
          </a:p>
          <a:p>
            <a:endParaRPr lang="en-US" dirty="0"/>
          </a:p>
        </p:txBody>
      </p:sp>
      <p:pic>
        <p:nvPicPr>
          <p:cNvPr id="4" name="Picture 3">
            <a:extLst>
              <a:ext uri="{FF2B5EF4-FFF2-40B4-BE49-F238E27FC236}">
                <a16:creationId xmlns:a16="http://schemas.microsoft.com/office/drawing/2014/main" xmlns="" id="{168038DC-45D5-4654-AB4C-09D2232D0CED}"/>
              </a:ext>
            </a:extLst>
          </p:cNvPr>
          <p:cNvPicPr>
            <a:picLocks noChangeAspect="1"/>
          </p:cNvPicPr>
          <p:nvPr/>
        </p:nvPicPr>
        <p:blipFill>
          <a:blip r:embed="rId2"/>
          <a:stretch>
            <a:fillRect/>
          </a:stretch>
        </p:blipFill>
        <p:spPr>
          <a:xfrm>
            <a:off x="10361612" y="1066800"/>
            <a:ext cx="1981372" cy="1981372"/>
          </a:xfrm>
          <a:prstGeom prst="rect">
            <a:avLst/>
          </a:prstGeom>
        </p:spPr>
      </p:pic>
    </p:spTree>
    <p:extLst>
      <p:ext uri="{BB962C8B-B14F-4D97-AF65-F5344CB8AC3E}">
        <p14:creationId xmlns:p14="http://schemas.microsoft.com/office/powerpoint/2010/main" val="122592240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F737-B21E-4AB9-8D45-358E980A830B}"/>
              </a:ext>
            </a:extLst>
          </p:cNvPr>
          <p:cNvSpPr>
            <a:spLocks noGrp="1"/>
          </p:cNvSpPr>
          <p:nvPr>
            <p:ph type="title"/>
          </p:nvPr>
        </p:nvSpPr>
        <p:spPr/>
        <p:txBody>
          <a:bodyPr/>
          <a:lstStyle/>
          <a:p>
            <a:pPr algn="ctr"/>
            <a:r>
              <a:rPr lang="en-US" dirty="0"/>
              <a:t>Sample Assignments &amp; Exercises</a:t>
            </a:r>
          </a:p>
        </p:txBody>
      </p:sp>
      <p:sp>
        <p:nvSpPr>
          <p:cNvPr id="3" name="Content Placeholder 2">
            <a:extLst>
              <a:ext uri="{FF2B5EF4-FFF2-40B4-BE49-F238E27FC236}">
                <a16:creationId xmlns:a16="http://schemas.microsoft.com/office/drawing/2014/main" xmlns="" id="{8C789EB8-11EB-4ACF-A9F6-E218E83D2428}"/>
              </a:ext>
            </a:extLst>
          </p:cNvPr>
          <p:cNvSpPr>
            <a:spLocks noGrp="1"/>
          </p:cNvSpPr>
          <p:nvPr>
            <p:ph idx="1"/>
          </p:nvPr>
        </p:nvSpPr>
        <p:spPr>
          <a:xfrm>
            <a:off x="1522414" y="1905000"/>
            <a:ext cx="9601198" cy="4267200"/>
          </a:xfrm>
        </p:spPr>
        <p:txBody>
          <a:bodyPr>
            <a:normAutofit/>
          </a:bodyPr>
          <a:lstStyle/>
          <a:p>
            <a:r>
              <a:rPr lang="en-US" dirty="0"/>
              <a:t>Read pages 173-192 and journal the following:</a:t>
            </a:r>
          </a:p>
          <a:p>
            <a:endParaRPr lang="en-US" dirty="0"/>
          </a:p>
          <a:p>
            <a:r>
              <a:rPr lang="en-US" dirty="0"/>
              <a:t>1. Recall a time when you didn’t do as good as you would have liked on a task or skill and then gave up. </a:t>
            </a:r>
          </a:p>
          <a:p>
            <a:r>
              <a:rPr lang="en-US" dirty="0"/>
              <a:t>	Why did you give up? </a:t>
            </a:r>
          </a:p>
          <a:p>
            <a:r>
              <a:rPr lang="en-US" dirty="0"/>
              <a:t>	What would you have gained if you didn’t give up, but kept 	trying? </a:t>
            </a:r>
          </a:p>
          <a:p>
            <a:r>
              <a:rPr lang="en-US" dirty="0"/>
              <a:t>	Do you wish you wouldn’t have given up now that you’ve read	Mindset? What could you have done differently?</a:t>
            </a:r>
          </a:p>
          <a:p>
            <a:endParaRPr lang="en-US" dirty="0"/>
          </a:p>
        </p:txBody>
      </p:sp>
      <p:pic>
        <p:nvPicPr>
          <p:cNvPr id="4" name="Picture 3">
            <a:extLst>
              <a:ext uri="{FF2B5EF4-FFF2-40B4-BE49-F238E27FC236}">
                <a16:creationId xmlns:a16="http://schemas.microsoft.com/office/drawing/2014/main" xmlns="" id="{103CBE1B-B63D-4C8E-95E4-93E12FED9ADC}"/>
              </a:ext>
            </a:extLst>
          </p:cNvPr>
          <p:cNvPicPr>
            <a:picLocks noChangeAspect="1"/>
          </p:cNvPicPr>
          <p:nvPr/>
        </p:nvPicPr>
        <p:blipFill>
          <a:blip r:embed="rId2"/>
          <a:stretch>
            <a:fillRect/>
          </a:stretch>
        </p:blipFill>
        <p:spPr>
          <a:xfrm>
            <a:off x="9980612" y="1066800"/>
            <a:ext cx="1981372" cy="1981372"/>
          </a:xfrm>
          <a:prstGeom prst="rect">
            <a:avLst/>
          </a:prstGeom>
        </p:spPr>
      </p:pic>
    </p:spTree>
    <p:extLst>
      <p:ext uri="{BB962C8B-B14F-4D97-AF65-F5344CB8AC3E}">
        <p14:creationId xmlns:p14="http://schemas.microsoft.com/office/powerpoint/2010/main" val="2495758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57169-5608-4147-9911-23C2F18E0233}"/>
              </a:ext>
            </a:extLst>
          </p:cNvPr>
          <p:cNvSpPr>
            <a:spLocks noGrp="1"/>
          </p:cNvSpPr>
          <p:nvPr>
            <p:ph type="title"/>
          </p:nvPr>
        </p:nvSpPr>
        <p:spPr/>
        <p:txBody>
          <a:bodyPr/>
          <a:lstStyle/>
          <a:p>
            <a:pPr algn="ctr"/>
            <a:r>
              <a:rPr lang="en-US" dirty="0"/>
              <a:t>Why do you feel this course would work for our students? </a:t>
            </a:r>
          </a:p>
        </p:txBody>
      </p:sp>
      <p:sp>
        <p:nvSpPr>
          <p:cNvPr id="3" name="Content Placeholder 2">
            <a:extLst>
              <a:ext uri="{FF2B5EF4-FFF2-40B4-BE49-F238E27FC236}">
                <a16:creationId xmlns:a16="http://schemas.microsoft.com/office/drawing/2014/main" xmlns="" id="{B59F9D86-58B8-4454-8654-1C2F1302FE2F}"/>
              </a:ext>
            </a:extLst>
          </p:cNvPr>
          <p:cNvSpPr>
            <a:spLocks noGrp="1"/>
          </p:cNvSpPr>
          <p:nvPr>
            <p:ph idx="1"/>
          </p:nvPr>
        </p:nvSpPr>
        <p:spPr/>
        <p:txBody>
          <a:bodyPr/>
          <a:lstStyle/>
          <a:p>
            <a:r>
              <a:rPr lang="en-US" dirty="0"/>
              <a:t>Students need to know they have the ability to learn.</a:t>
            </a:r>
          </a:p>
          <a:p>
            <a:r>
              <a:rPr lang="en-US" dirty="0"/>
              <a:t>How to make positive and successful changes in their lives. </a:t>
            </a:r>
          </a:p>
          <a:p>
            <a:r>
              <a:rPr lang="en-US" dirty="0"/>
              <a:t>That you can learn new skills and knowledge.</a:t>
            </a:r>
          </a:p>
          <a:p>
            <a:r>
              <a:rPr lang="en-US" dirty="0"/>
              <a:t>That Intelligence &amp; Talent can be developed and improved</a:t>
            </a:r>
          </a:p>
        </p:txBody>
      </p:sp>
      <p:pic>
        <p:nvPicPr>
          <p:cNvPr id="4" name="Picture 3">
            <a:extLst>
              <a:ext uri="{FF2B5EF4-FFF2-40B4-BE49-F238E27FC236}">
                <a16:creationId xmlns:a16="http://schemas.microsoft.com/office/drawing/2014/main" xmlns="" id="{7C1B9098-7972-454F-8118-04B3CABE5243}"/>
              </a:ext>
            </a:extLst>
          </p:cNvPr>
          <p:cNvPicPr>
            <a:picLocks noChangeAspect="1"/>
          </p:cNvPicPr>
          <p:nvPr/>
        </p:nvPicPr>
        <p:blipFill>
          <a:blip r:embed="rId2"/>
          <a:stretch>
            <a:fillRect/>
          </a:stretch>
        </p:blipFill>
        <p:spPr>
          <a:xfrm>
            <a:off x="9218612" y="1600200"/>
            <a:ext cx="3006422" cy="2084973"/>
          </a:xfrm>
          <a:prstGeom prst="rect">
            <a:avLst/>
          </a:prstGeom>
        </p:spPr>
      </p:pic>
    </p:spTree>
    <p:extLst>
      <p:ext uri="{BB962C8B-B14F-4D97-AF65-F5344CB8AC3E}">
        <p14:creationId xmlns:p14="http://schemas.microsoft.com/office/powerpoint/2010/main" val="86822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6784B-44F1-4168-9E55-87B979E6BDEC}"/>
              </a:ext>
            </a:extLst>
          </p:cNvPr>
          <p:cNvSpPr>
            <a:spLocks noGrp="1"/>
          </p:cNvSpPr>
          <p:nvPr>
            <p:ph type="title"/>
          </p:nvPr>
        </p:nvSpPr>
        <p:spPr/>
        <p:txBody>
          <a:bodyPr/>
          <a:lstStyle/>
          <a:p>
            <a:pPr algn="ctr"/>
            <a:r>
              <a:rPr lang="en-US" dirty="0"/>
              <a:t>Why do you feel this course would work for our students? </a:t>
            </a:r>
          </a:p>
        </p:txBody>
      </p:sp>
      <p:sp>
        <p:nvSpPr>
          <p:cNvPr id="3" name="Content Placeholder 2">
            <a:extLst>
              <a:ext uri="{FF2B5EF4-FFF2-40B4-BE49-F238E27FC236}">
                <a16:creationId xmlns:a16="http://schemas.microsoft.com/office/drawing/2014/main" xmlns="" id="{2F308791-34FE-4F12-8CD5-DA0B38323306}"/>
              </a:ext>
            </a:extLst>
          </p:cNvPr>
          <p:cNvSpPr>
            <a:spLocks noGrp="1"/>
          </p:cNvSpPr>
          <p:nvPr>
            <p:ph idx="1"/>
          </p:nvPr>
        </p:nvSpPr>
        <p:spPr/>
        <p:txBody>
          <a:bodyPr/>
          <a:lstStyle/>
          <a:p>
            <a:pPr>
              <a:lnSpc>
                <a:spcPct val="200000"/>
              </a:lnSpc>
            </a:pPr>
            <a:r>
              <a:rPr lang="en-US" dirty="0"/>
              <a:t>	Mindset teaches that you can Change through effort</a:t>
            </a:r>
          </a:p>
          <a:p>
            <a:pPr lvl="1">
              <a:lnSpc>
                <a:spcPct val="200000"/>
              </a:lnSpc>
            </a:pPr>
            <a:r>
              <a:rPr lang="en-US" dirty="0"/>
              <a:t>	Focuses on the level of effort</a:t>
            </a:r>
          </a:p>
          <a:p>
            <a:pPr lvl="1">
              <a:lnSpc>
                <a:spcPct val="200000"/>
              </a:lnSpc>
            </a:pPr>
            <a:r>
              <a:rPr lang="en-US" dirty="0"/>
              <a:t>	Teaches you to believe in continued growth</a:t>
            </a:r>
          </a:p>
          <a:p>
            <a:pPr lvl="1">
              <a:lnSpc>
                <a:spcPct val="200000"/>
              </a:lnSpc>
            </a:pPr>
            <a:r>
              <a:rPr lang="en-US" dirty="0"/>
              <a:t>	Teaches persistence in the face of setbacks</a:t>
            </a:r>
          </a:p>
          <a:p>
            <a:endParaRPr lang="en-US" dirty="0"/>
          </a:p>
        </p:txBody>
      </p:sp>
      <p:pic>
        <p:nvPicPr>
          <p:cNvPr id="4" name="Picture 3">
            <a:extLst>
              <a:ext uri="{FF2B5EF4-FFF2-40B4-BE49-F238E27FC236}">
                <a16:creationId xmlns:a16="http://schemas.microsoft.com/office/drawing/2014/main" xmlns="" id="{2F031DC6-F5A9-4716-BF28-369B4ABEC35E}"/>
              </a:ext>
            </a:extLst>
          </p:cNvPr>
          <p:cNvPicPr>
            <a:picLocks noChangeAspect="1"/>
          </p:cNvPicPr>
          <p:nvPr/>
        </p:nvPicPr>
        <p:blipFill>
          <a:blip r:embed="rId2"/>
          <a:stretch>
            <a:fillRect/>
          </a:stretch>
        </p:blipFill>
        <p:spPr>
          <a:xfrm>
            <a:off x="9183237" y="1752600"/>
            <a:ext cx="3005588" cy="2085013"/>
          </a:xfrm>
          <a:prstGeom prst="rect">
            <a:avLst/>
          </a:prstGeom>
        </p:spPr>
      </p:pic>
    </p:spTree>
    <p:extLst>
      <p:ext uri="{BB962C8B-B14F-4D97-AF65-F5344CB8AC3E}">
        <p14:creationId xmlns:p14="http://schemas.microsoft.com/office/powerpoint/2010/main" val="8566506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p:txBody>
          <a:bodyPr/>
          <a:lstStyle/>
          <a:p>
            <a:pPr algn="ctr"/>
            <a:r>
              <a:rPr lang="en-US" dirty="0"/>
              <a:t>Why do you feel this course would work for our students?</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lstStyle/>
          <a:p>
            <a:pPr>
              <a:lnSpc>
                <a:spcPct val="200000"/>
              </a:lnSpc>
            </a:pPr>
            <a:r>
              <a:rPr lang="en-US" dirty="0"/>
              <a:t>	Mindset teaches self-efficacy</a:t>
            </a:r>
          </a:p>
          <a:p>
            <a:pPr lvl="1">
              <a:lnSpc>
                <a:spcPct val="200000"/>
              </a:lnSpc>
            </a:pPr>
            <a:r>
              <a:rPr lang="en-US" dirty="0"/>
              <a:t>	The belief that you can succeed</a:t>
            </a:r>
          </a:p>
          <a:p>
            <a:pPr lvl="1">
              <a:lnSpc>
                <a:spcPct val="200000"/>
              </a:lnSpc>
            </a:pPr>
            <a:r>
              <a:rPr lang="en-US" dirty="0"/>
              <a:t>	That goals are attainable</a:t>
            </a:r>
          </a:p>
          <a:p>
            <a:pPr lvl="1">
              <a:lnSpc>
                <a:spcPct val="200000"/>
              </a:lnSpc>
            </a:pPr>
            <a:r>
              <a:rPr lang="en-US" dirty="0"/>
              <a:t>	That goals can be envisioned</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90012" y="1752600"/>
            <a:ext cx="3005588" cy="2085013"/>
          </a:xfrm>
          <a:prstGeom prst="rect">
            <a:avLst/>
          </a:prstGeom>
        </p:spPr>
      </p:pic>
    </p:spTree>
    <p:extLst>
      <p:ext uri="{BB962C8B-B14F-4D97-AF65-F5344CB8AC3E}">
        <p14:creationId xmlns:p14="http://schemas.microsoft.com/office/powerpoint/2010/main" val="109573467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p:txBody>
          <a:bodyPr/>
          <a:lstStyle/>
          <a:p>
            <a:pPr algn="ctr"/>
            <a:r>
              <a:rPr lang="en-US" dirty="0"/>
              <a:t>Why do you feel this course would work for our students?</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lstStyle/>
          <a:p>
            <a:pPr>
              <a:lnSpc>
                <a:spcPct val="200000"/>
              </a:lnSpc>
            </a:pPr>
            <a:r>
              <a:rPr lang="en-US" dirty="0"/>
              <a:t>	Mindset creates a Sense of Belonging</a:t>
            </a:r>
          </a:p>
          <a:p>
            <a:pPr lvl="1">
              <a:lnSpc>
                <a:spcPct val="200000"/>
              </a:lnSpc>
            </a:pPr>
            <a:r>
              <a:rPr lang="en-US" dirty="0"/>
              <a:t>	Promotes positive relationships with the learning community (Students &amp;       	Instructors)</a:t>
            </a:r>
          </a:p>
          <a:p>
            <a:pPr lvl="1">
              <a:lnSpc>
                <a:spcPct val="200000"/>
              </a:lnSpc>
            </a:pPr>
            <a:r>
              <a:rPr lang="en-US" dirty="0"/>
              <a:t>	Creates a connection to Social Rewards</a:t>
            </a:r>
          </a:p>
          <a:p>
            <a:pPr lvl="3">
              <a:lnSpc>
                <a:spcPct val="200000"/>
              </a:lnSpc>
            </a:pPr>
            <a:r>
              <a:rPr lang="en-US" dirty="0"/>
              <a:t>Communications, Collaboration, &amp; Cooperation</a:t>
            </a:r>
          </a:p>
          <a:p>
            <a:pPr lvl="1">
              <a:lnSpc>
                <a:spcPct val="200000"/>
              </a:lnSpc>
            </a:pPr>
            <a:r>
              <a:rPr lang="en-US" dirty="0"/>
              <a:t>	Belonging equals Engagement that drives their desire to learn</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90012" y="1752600"/>
            <a:ext cx="3005588" cy="2085013"/>
          </a:xfrm>
          <a:prstGeom prst="rect">
            <a:avLst/>
          </a:prstGeom>
        </p:spPr>
      </p:pic>
    </p:spTree>
    <p:extLst>
      <p:ext uri="{BB962C8B-B14F-4D97-AF65-F5344CB8AC3E}">
        <p14:creationId xmlns:p14="http://schemas.microsoft.com/office/powerpoint/2010/main" val="245963330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p:txBody>
          <a:bodyPr/>
          <a:lstStyle/>
          <a:p>
            <a:pPr algn="ctr"/>
            <a:r>
              <a:rPr lang="en-US" dirty="0"/>
              <a:t>Why do you feel this course would work for our students?</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lstStyle/>
          <a:p>
            <a:pPr>
              <a:lnSpc>
                <a:spcPct val="200000"/>
              </a:lnSpc>
            </a:pPr>
            <a:r>
              <a:rPr lang="en-US" dirty="0"/>
              <a:t>	Mindset develops Relevance</a:t>
            </a:r>
          </a:p>
          <a:p>
            <a:pPr lvl="1">
              <a:lnSpc>
                <a:spcPct val="200000"/>
              </a:lnSpc>
            </a:pPr>
            <a:r>
              <a:rPr lang="en-US" dirty="0"/>
              <a:t>	Work has value and purpose</a:t>
            </a:r>
          </a:p>
          <a:p>
            <a:pPr lvl="1">
              <a:lnSpc>
                <a:spcPct val="200000"/>
              </a:lnSpc>
            </a:pPr>
            <a:r>
              <a:rPr lang="en-US" dirty="0"/>
              <a:t>	They value the skills and knowledge they are attaining</a:t>
            </a:r>
          </a:p>
          <a:p>
            <a:pPr lvl="1">
              <a:lnSpc>
                <a:spcPct val="200000"/>
              </a:lnSpc>
            </a:pPr>
            <a:r>
              <a:rPr lang="en-US" dirty="0"/>
              <a:t>	They find work relevant and interesting </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90012" y="1752600"/>
            <a:ext cx="3005588" cy="2085013"/>
          </a:xfrm>
          <a:prstGeom prst="rect">
            <a:avLst/>
          </a:prstGeom>
        </p:spPr>
      </p:pic>
    </p:spTree>
    <p:extLst>
      <p:ext uri="{BB962C8B-B14F-4D97-AF65-F5344CB8AC3E}">
        <p14:creationId xmlns:p14="http://schemas.microsoft.com/office/powerpoint/2010/main" val="12043367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p:txBody>
          <a:bodyPr>
            <a:normAutofit/>
          </a:bodyPr>
          <a:lstStyle/>
          <a:p>
            <a:pPr algn="ctr"/>
            <a:r>
              <a:rPr lang="en-US" dirty="0"/>
              <a:t>How does this course meet the needs of learners at different academic levels?</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lstStyle/>
          <a:p>
            <a:pPr marL="0" indent="0">
              <a:buNone/>
            </a:pPr>
            <a:r>
              <a:rPr lang="en-US" dirty="0"/>
              <a:t>	</a:t>
            </a:r>
          </a:p>
          <a:p>
            <a:r>
              <a:rPr lang="en-US" dirty="0"/>
              <a:t>All of the benefits from Mindset are not grade or intelligence dependent</a:t>
            </a:r>
          </a:p>
          <a:p>
            <a:r>
              <a:rPr lang="en-US" dirty="0"/>
              <a:t>Mindset helps develop the psychological skills and attitude to succeed at any level</a:t>
            </a:r>
          </a:p>
          <a:p>
            <a:r>
              <a:rPr lang="en-US" dirty="0"/>
              <a:t>The course can be self-paced</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90012" y="1752600"/>
            <a:ext cx="3005588" cy="2085013"/>
          </a:xfrm>
          <a:prstGeom prst="rect">
            <a:avLst/>
          </a:prstGeom>
        </p:spPr>
      </p:pic>
    </p:spTree>
    <p:extLst>
      <p:ext uri="{BB962C8B-B14F-4D97-AF65-F5344CB8AC3E}">
        <p14:creationId xmlns:p14="http://schemas.microsoft.com/office/powerpoint/2010/main" val="298222165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p:txBody>
          <a:bodyPr>
            <a:normAutofit/>
          </a:bodyPr>
          <a:lstStyle/>
          <a:p>
            <a:pPr algn="ctr"/>
            <a:r>
              <a:rPr lang="en-US" dirty="0"/>
              <a:t>How does this course meet the needs of learners at different academic levels?</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a:xfrm>
            <a:off x="1217612" y="1530305"/>
            <a:ext cx="9144000" cy="3956095"/>
          </a:xfrm>
        </p:spPr>
        <p:txBody>
          <a:bodyPr>
            <a:normAutofit lnSpcReduction="10000"/>
          </a:bodyPr>
          <a:lstStyle/>
          <a:p>
            <a:pPr marL="0" indent="0">
              <a:buNone/>
            </a:pPr>
            <a:endParaRPr lang="en-US" dirty="0"/>
          </a:p>
          <a:p>
            <a:pPr>
              <a:lnSpc>
                <a:spcPct val="200000"/>
              </a:lnSpc>
            </a:pPr>
            <a:r>
              <a:rPr lang="en-US" dirty="0"/>
              <a:t>	The course is presented using a multi-modal learning approach</a:t>
            </a:r>
          </a:p>
          <a:p>
            <a:pPr lvl="1">
              <a:lnSpc>
                <a:spcPct val="200000"/>
              </a:lnSpc>
            </a:pPr>
            <a:r>
              <a:rPr lang="en-US" dirty="0"/>
              <a:t>	Visual</a:t>
            </a:r>
          </a:p>
          <a:p>
            <a:pPr lvl="1">
              <a:lnSpc>
                <a:spcPct val="200000"/>
              </a:lnSpc>
            </a:pPr>
            <a:r>
              <a:rPr lang="en-US" dirty="0"/>
              <a:t>	Aural</a:t>
            </a:r>
          </a:p>
          <a:p>
            <a:pPr lvl="1">
              <a:lnSpc>
                <a:spcPct val="200000"/>
              </a:lnSpc>
            </a:pPr>
            <a:r>
              <a:rPr lang="en-US" dirty="0"/>
              <a:t>	Read &amp; Write</a:t>
            </a:r>
          </a:p>
          <a:p>
            <a:pPr lvl="1">
              <a:lnSpc>
                <a:spcPct val="200000"/>
              </a:lnSpc>
            </a:pPr>
            <a:r>
              <a:rPr lang="en-US" dirty="0"/>
              <a:t>	Kinesthetic</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9191436" y="1557031"/>
            <a:ext cx="3005588" cy="2085013"/>
          </a:xfrm>
          <a:prstGeom prst="rect">
            <a:avLst/>
          </a:prstGeom>
        </p:spPr>
      </p:pic>
      <p:pic>
        <p:nvPicPr>
          <p:cNvPr id="4" name="Picture 3">
            <a:extLst>
              <a:ext uri="{FF2B5EF4-FFF2-40B4-BE49-F238E27FC236}">
                <a16:creationId xmlns:a16="http://schemas.microsoft.com/office/drawing/2014/main" xmlns="" id="{6576A0DC-2BFA-4F29-B079-28FE45911BAC}"/>
              </a:ext>
            </a:extLst>
          </p:cNvPr>
          <p:cNvPicPr>
            <a:picLocks noChangeAspect="1"/>
          </p:cNvPicPr>
          <p:nvPr/>
        </p:nvPicPr>
        <p:blipFill>
          <a:blip r:embed="rId3"/>
          <a:stretch>
            <a:fillRect/>
          </a:stretch>
        </p:blipFill>
        <p:spPr>
          <a:xfrm>
            <a:off x="3656012" y="2836873"/>
            <a:ext cx="1817805" cy="1386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2B0D41C8-D050-4EC1-9157-C596E33047C7}"/>
              </a:ext>
            </a:extLst>
          </p:cNvPr>
          <p:cNvPicPr>
            <a:picLocks noChangeAspect="1"/>
          </p:cNvPicPr>
          <p:nvPr/>
        </p:nvPicPr>
        <p:blipFill>
          <a:blip r:embed="rId4"/>
          <a:stretch>
            <a:fillRect/>
          </a:stretch>
        </p:blipFill>
        <p:spPr>
          <a:xfrm>
            <a:off x="4799012" y="4376431"/>
            <a:ext cx="1750359" cy="1462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7B99AAE3-298F-43C3-9C3C-972FE711F5F7}"/>
              </a:ext>
            </a:extLst>
          </p:cNvPr>
          <p:cNvPicPr>
            <a:picLocks noChangeAspect="1"/>
          </p:cNvPicPr>
          <p:nvPr/>
        </p:nvPicPr>
        <p:blipFill>
          <a:blip r:embed="rId5"/>
          <a:stretch>
            <a:fillRect/>
          </a:stretch>
        </p:blipFill>
        <p:spPr>
          <a:xfrm>
            <a:off x="6100370" y="2851875"/>
            <a:ext cx="1817806"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xmlns="" id="{395733FF-BE2D-42D7-9F1E-3E8DFE670CFB}"/>
              </a:ext>
            </a:extLst>
          </p:cNvPr>
          <p:cNvPicPr>
            <a:picLocks noChangeAspect="1"/>
          </p:cNvPicPr>
          <p:nvPr/>
        </p:nvPicPr>
        <p:blipFill>
          <a:blip r:embed="rId6"/>
          <a:stretch>
            <a:fillRect/>
          </a:stretch>
        </p:blipFill>
        <p:spPr>
          <a:xfrm>
            <a:off x="7473743" y="4376431"/>
            <a:ext cx="175036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923348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B95F-2B3D-4569-8C56-E6525B435C14}"/>
              </a:ext>
            </a:extLst>
          </p:cNvPr>
          <p:cNvSpPr>
            <a:spLocks noGrp="1"/>
          </p:cNvSpPr>
          <p:nvPr>
            <p:ph type="title"/>
          </p:nvPr>
        </p:nvSpPr>
        <p:spPr/>
        <p:txBody>
          <a:bodyPr/>
          <a:lstStyle/>
          <a:p>
            <a:pPr algn="ctr"/>
            <a:r>
              <a:rPr lang="en-US" dirty="0"/>
              <a:t>How does this course meet the needs of learners at different academic levels?</a:t>
            </a:r>
          </a:p>
        </p:txBody>
      </p:sp>
      <p:sp>
        <p:nvSpPr>
          <p:cNvPr id="3" name="Content Placeholder 2">
            <a:extLst>
              <a:ext uri="{FF2B5EF4-FFF2-40B4-BE49-F238E27FC236}">
                <a16:creationId xmlns:a16="http://schemas.microsoft.com/office/drawing/2014/main" xmlns="" id="{026ED557-AB0F-44E1-9706-F905B4AC31AB}"/>
              </a:ext>
            </a:extLst>
          </p:cNvPr>
          <p:cNvSpPr>
            <a:spLocks noGrp="1"/>
          </p:cNvSpPr>
          <p:nvPr>
            <p:ph idx="1"/>
          </p:nvPr>
        </p:nvSpPr>
        <p:spPr/>
        <p:txBody>
          <a:bodyPr>
            <a:normAutofit fontScale="92500" lnSpcReduction="20000"/>
          </a:bodyPr>
          <a:lstStyle/>
          <a:p>
            <a:pPr>
              <a:lnSpc>
                <a:spcPct val="200000"/>
              </a:lnSpc>
            </a:pPr>
            <a:r>
              <a:rPr lang="en-US" dirty="0"/>
              <a:t>	The course has “How to study tips”</a:t>
            </a:r>
          </a:p>
          <a:p>
            <a:pPr lvl="1">
              <a:lnSpc>
                <a:spcPct val="200000"/>
              </a:lnSpc>
            </a:pPr>
            <a:r>
              <a:rPr lang="en-US" dirty="0"/>
              <a:t>	Researching</a:t>
            </a:r>
          </a:p>
          <a:p>
            <a:pPr lvl="1">
              <a:lnSpc>
                <a:spcPct val="200000"/>
              </a:lnSpc>
            </a:pPr>
            <a:r>
              <a:rPr lang="en-US" dirty="0"/>
              <a:t>	Long–term memory development</a:t>
            </a:r>
          </a:p>
          <a:p>
            <a:pPr lvl="2">
              <a:lnSpc>
                <a:spcPct val="200000"/>
              </a:lnSpc>
            </a:pPr>
            <a:r>
              <a:rPr lang="en-US" dirty="0"/>
              <a:t>	Repetition, Mnemonics, Flash Cards</a:t>
            </a:r>
          </a:p>
          <a:p>
            <a:pPr lvl="1">
              <a:lnSpc>
                <a:spcPct val="200000"/>
              </a:lnSpc>
            </a:pPr>
            <a:r>
              <a:rPr lang="en-US" dirty="0"/>
              <a:t>	Time management</a:t>
            </a:r>
          </a:p>
          <a:p>
            <a:pPr lvl="1">
              <a:lnSpc>
                <a:spcPct val="200000"/>
              </a:lnSpc>
            </a:pPr>
            <a:r>
              <a:rPr lang="en-US" dirty="0"/>
              <a:t>	Stress Management</a:t>
            </a:r>
          </a:p>
          <a:p>
            <a:pPr lvl="1">
              <a:lnSpc>
                <a:spcPct val="200000"/>
              </a:lnSpc>
            </a:pPr>
            <a:r>
              <a:rPr lang="en-US" dirty="0"/>
              <a:t>	Physiological Needs</a:t>
            </a:r>
          </a:p>
          <a:p>
            <a:endParaRPr lang="en-US" dirty="0"/>
          </a:p>
        </p:txBody>
      </p:sp>
      <p:pic>
        <p:nvPicPr>
          <p:cNvPr id="5" name="Picture 4">
            <a:extLst>
              <a:ext uri="{FF2B5EF4-FFF2-40B4-BE49-F238E27FC236}">
                <a16:creationId xmlns:a16="http://schemas.microsoft.com/office/drawing/2014/main" xmlns="" id="{DB797CE0-7207-4FBE-ADF0-C11221875D82}"/>
              </a:ext>
            </a:extLst>
          </p:cNvPr>
          <p:cNvPicPr>
            <a:picLocks noChangeAspect="1"/>
          </p:cNvPicPr>
          <p:nvPr/>
        </p:nvPicPr>
        <p:blipFill>
          <a:blip r:embed="rId2"/>
          <a:stretch>
            <a:fillRect/>
          </a:stretch>
        </p:blipFill>
        <p:spPr>
          <a:xfrm>
            <a:off x="8913812" y="1752600"/>
            <a:ext cx="3005588" cy="2085013"/>
          </a:xfrm>
          <a:prstGeom prst="rect">
            <a:avLst/>
          </a:prstGeom>
        </p:spPr>
      </p:pic>
    </p:spTree>
    <p:extLst>
      <p:ext uri="{BB962C8B-B14F-4D97-AF65-F5344CB8AC3E}">
        <p14:creationId xmlns:p14="http://schemas.microsoft.com/office/powerpoint/2010/main" val="332888288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indset &amp;quot;&quot;/&gt;&lt;property id=&quot;20307&quot; value=&quot;256&quot;/&gt;&lt;/object&gt;&lt;object type=&quot;3&quot; unique_id=&quot;10005&quot;&gt;&lt;property id=&quot;20148&quot; value=&quot;5&quot;/&gt;&lt;property id=&quot;20300&quot; value=&quot;Slide 2 - &amp;quot;Why do you feel this course would work for our students? &amp;quot;&quot;/&gt;&lt;property id=&quot;20307&quot; value=&quot;257&quot;/&gt;&lt;/object&gt;&lt;object type=&quot;3&quot; unique_id=&quot;10106&quot;&gt;&lt;property id=&quot;20148&quot; value=&quot;5&quot;/&gt;&lt;property id=&quot;20300&quot; value=&quot;Slide 13 - &amp;quot;&amp;amp;#x09;Describe the development process for this course&amp;quot;&quot;/&gt;&lt;property id=&quot;20307&quot; value=&quot;270&quot;/&gt;&lt;/object&gt;&lt;object type=&quot;3&quot; unique_id=&quot;10177&quot;&gt;&lt;property id=&quot;20148&quot; value=&quot;5&quot;/&gt;&lt;property id=&quot;20300&quot; value=&quot;Slide 14 - &amp;quot;&amp;amp;#x09;Describe the development process for this course&amp;quot;&quot;/&gt;&lt;property id=&quot;20307&quot; value=&quot;271&quot;/&gt;&lt;/object&gt;&lt;object type=&quot;3&quot; unique_id=&quot;10178&quot;&gt;&lt;property id=&quot;20148&quot; value=&quot;5&quot;/&gt;&lt;property id=&quot;20300&quot; value=&quot;Slide 15 - &amp;quot;Instructor workshop&amp;quot;&quot;/&gt;&lt;property id=&quot;20307&quot; value=&quot;272&quot;/&gt;&lt;/object&gt;&lt;object type=&quot;3&quot; unique_id=&quot;10179&quot;&gt;&lt;property id=&quot;20148&quot; value=&quot;5&quot;/&gt;&lt;property id=&quot;20300&quot; value=&quot;Slide 17 - &amp;quot;Sample Assignments &amp;amp; Exercises&amp;quot;&quot;/&gt;&lt;property id=&quot;20307&quot; value=&quot;273&quot;/&gt;&lt;/object&gt;&lt;object type=&quot;3&quot; unique_id=&quot;10304&quot;&gt;&lt;property id=&quot;20148&quot; value=&quot;5&quot;/&gt;&lt;property id=&quot;20300&quot; value=&quot;Slide 18 - &amp;quot;Sample Assignments &amp;amp; Exercises&amp;quot;&quot;/&gt;&lt;property id=&quot;20307&quot; value=&quot;275&quot;/&gt;&lt;/object&gt;&lt;object type=&quot;3&quot; unique_id=&quot;10305&quot;&gt;&lt;property id=&quot;20148&quot; value=&quot;5&quot;/&gt;&lt;property id=&quot;20300&quot; value=&quot;Slide 16 - &amp;quot;Sample Assignments &amp;amp; Exercises&amp;quot;&quot;/&gt;&lt;property id=&quot;20307&quot; value=&quot;276&quot;/&gt;&lt;/object&gt;&lt;object type=&quot;3&quot; unique_id=&quot;10449&quot;&gt;&lt;property id=&quot;20148&quot; value=&quot;5&quot;/&gt;&lt;property id=&quot;20300&quot; value=&quot;Slide 3 - &amp;quot;Why do you feel this course would work for our students? &amp;quot;&quot;/&gt;&lt;property id=&quot;20307&quot; value=&quot;258&quot;/&gt;&lt;/object&gt;&lt;object type=&quot;3&quot; unique_id=&quot;10450&quot;&gt;&lt;property id=&quot;20148&quot; value=&quot;5&quot;/&gt;&lt;property id=&quot;20300&quot; value=&quot;Slide 4 - &amp;quot;Why do you feel this course would work for our students?&amp;quot;&quot;/&gt;&lt;property id=&quot;20307&quot; value=&quot;259&quot;/&gt;&lt;/object&gt;&lt;object type=&quot;3&quot; unique_id=&quot;10451&quot;&gt;&lt;property id=&quot;20148&quot; value=&quot;5&quot;/&gt;&lt;property id=&quot;20300&quot; value=&quot;Slide 5 - &amp;quot;Why do you feel this course would work for our students?&amp;quot;&quot;/&gt;&lt;property id=&quot;20307&quot; value=&quot;262&quot;/&gt;&lt;/object&gt;&lt;object type=&quot;3&quot; unique_id=&quot;10452&quot;&gt;&lt;property id=&quot;20148&quot; value=&quot;5&quot;/&gt;&lt;property id=&quot;20300&quot; value=&quot;Slide 6 - &amp;quot;Why do you feel this course would work for our students?&amp;quot;&quot;/&gt;&lt;property id=&quot;20307&quot; value=&quot;263&quot;/&gt;&lt;/object&gt;&lt;object type=&quot;3&quot; unique_id=&quot;10453&quot;&gt;&lt;property id=&quot;20148&quot; value=&quot;5&quot;/&gt;&lt;property id=&quot;20300&quot; value=&quot;Slide 7 - &amp;quot;How does this course meet the needs of learners at different academic levels?&amp;quot;&quot;/&gt;&lt;property id=&quot;20307&quot; value=&quot;264&quot;/&gt;&lt;/object&gt;&lt;object type=&quot;3&quot; unique_id=&quot;10454&quot;&gt;&lt;property id=&quot;20148&quot; value=&quot;5&quot;/&gt;&lt;property id=&quot;20300&quot; value=&quot;Slide 8 - &amp;quot;How does this course meet the needs of learners at different academic levels?&amp;quot;&quot;/&gt;&lt;property id=&quot;20307&quot; value=&quot;265&quot;/&gt;&lt;/object&gt;&lt;object type=&quot;3&quot; unique_id=&quot;10455&quot;&gt;&lt;property id=&quot;20148&quot; value=&quot;5&quot;/&gt;&lt;property id=&quot;20300&quot; value=&quot;Slide 9 - &amp;quot;How does this course meet the needs of learners at different academic levels?&amp;quot;&quot;/&gt;&lt;property id=&quot;20307&quot; value=&quot;266&quot;/&gt;&lt;/object&gt;&lt;object type=&quot;3&quot; unique_id=&quot;10456&quot;&gt;&lt;property id=&quot;20148&quot; value=&quot;5&quot;/&gt;&lt;property id=&quot;20300&quot; value=&quot;Slide 10 - &amp;quot;&amp;amp;#x09;To what standards is this course aligned?&amp;quot;&quot;/&gt;&lt;property id=&quot;20307&quot; value=&quot;267&quot;/&gt;&lt;/object&gt;&lt;object type=&quot;3&quot; unique_id=&quot;10457&quot;&gt;&lt;property id=&quot;20148&quot; value=&quot;5&quot;/&gt;&lt;property id=&quot;20300&quot; value=&quot;Slide 11 - &amp;quot;&amp;amp;#x09;To what standards is this course aligned?&amp;quot;&quot;/&gt;&lt;property id=&quot;20307&quot; value=&quot;268&quot;/&gt;&lt;/object&gt;&lt;object type=&quot;3&quot; unique_id=&quot;10458&quot;&gt;&lt;property id=&quot;20148&quot; value=&quot;5&quot;/&gt;&lt;property id=&quot;20300&quot; value=&quot;Slide 12 - &amp;quot;&amp;amp;#x09;To what standards is this course aligned?&amp;quot;&quot;/&gt;&lt;property id=&quot;20307&quot; value=&quot;26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354</Words>
  <Application>Microsoft Office PowerPoint</Application>
  <PresentationFormat>Custom</PresentationFormat>
  <Paragraphs>99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Consolas</vt:lpstr>
      <vt:lpstr>Corbel</vt:lpstr>
      <vt:lpstr>Chalkboard 16x9</vt:lpstr>
      <vt:lpstr>Mindset </vt:lpstr>
      <vt:lpstr>Why do you feel this course would work for our students? </vt:lpstr>
      <vt:lpstr>Why do you feel this course would work for our students? </vt:lpstr>
      <vt:lpstr>Why do you feel this course would work for our students?</vt:lpstr>
      <vt:lpstr>Why do you feel this course would work for our students?</vt:lpstr>
      <vt:lpstr>Why do you feel this course would work for our students?</vt:lpstr>
      <vt:lpstr>How does this course meet the needs of learners at different academic levels?</vt:lpstr>
      <vt:lpstr>How does this course meet the needs of learners at different academic levels?</vt:lpstr>
      <vt:lpstr>How does this course meet the needs of learners at different academic levels?</vt:lpstr>
      <vt:lpstr> To what standards is this course aligned?</vt:lpstr>
      <vt:lpstr> To what standards is this course aligned?</vt:lpstr>
      <vt:lpstr> To what standards is this course aligned?</vt:lpstr>
      <vt:lpstr> Describe the development process for this course</vt:lpstr>
      <vt:lpstr> Describe the development process for this course</vt:lpstr>
      <vt:lpstr>Instructor workshop</vt:lpstr>
      <vt:lpstr>Sample Assignments &amp; Exercises</vt:lpstr>
      <vt:lpstr>Sample Assignments &amp; Exercises</vt:lpstr>
      <vt:lpstr>Sample Assignments &amp; Exercises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2015-04-07T22:15:24Z</dcterms:created>
  <dcterms:modified xsi:type="dcterms:W3CDTF">2018-09-21T14:03:16Z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