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72" r:id="rId3"/>
    <p:sldId id="268" r:id="rId4"/>
    <p:sldId id="273" r:id="rId5"/>
    <p:sldId id="274" r:id="rId6"/>
    <p:sldId id="275" r:id="rId7"/>
  </p:sldIdLst>
  <p:sldSz cx="9144000" cy="6858000" type="screen4x3"/>
  <p:notesSz cx="6858000" cy="9144000"/>
  <p:custDataLst>
    <p:tags r:id="rId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E02F8-F89E-4E4B-98C5-1ACEDC3BC94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8D3861-BF67-44E3-BBCF-EF3820831E05}">
      <dgm:prSet phldrT="[Text]" custT="1"/>
      <dgm:spPr/>
      <dgm:t>
        <a:bodyPr/>
        <a:lstStyle/>
        <a:p>
          <a:r>
            <a:rPr lang="en-US" sz="1400" dirty="0" smtClean="0"/>
            <a:t>Attitude</a:t>
          </a:r>
          <a:endParaRPr lang="en-US" sz="1400" dirty="0"/>
        </a:p>
      </dgm:t>
    </dgm:pt>
    <dgm:pt modelId="{AECD1C47-EA44-4AC3-8ADB-3B614B4180C2}" type="parTrans" cxnId="{AF1CA321-65C5-4FA7-A0F5-BC54D005404A}">
      <dgm:prSet/>
      <dgm:spPr/>
      <dgm:t>
        <a:bodyPr/>
        <a:lstStyle/>
        <a:p>
          <a:endParaRPr lang="en-US"/>
        </a:p>
      </dgm:t>
    </dgm:pt>
    <dgm:pt modelId="{EE4AF302-4942-4D1A-89C7-BE9EB099CDD3}" type="sibTrans" cxnId="{AF1CA321-65C5-4FA7-A0F5-BC54D005404A}">
      <dgm:prSet/>
      <dgm:spPr/>
      <dgm:t>
        <a:bodyPr/>
        <a:lstStyle/>
        <a:p>
          <a:endParaRPr lang="en-US"/>
        </a:p>
      </dgm:t>
    </dgm:pt>
    <dgm:pt modelId="{1912B6B1-B112-48F1-A172-4C974FAC82FA}">
      <dgm:prSet phldrT="[Text]"/>
      <dgm:spPr/>
      <dgm:t>
        <a:bodyPr/>
        <a:lstStyle/>
        <a:p>
          <a:r>
            <a:rPr lang="en-US" dirty="0" smtClean="0"/>
            <a:t>Strategies</a:t>
          </a:r>
          <a:endParaRPr lang="en-US" dirty="0"/>
        </a:p>
      </dgm:t>
    </dgm:pt>
    <dgm:pt modelId="{2B8150A7-0405-4698-9C08-E0CD747C8F8A}" type="parTrans" cxnId="{1C002A0B-1685-415E-8477-069696131E09}">
      <dgm:prSet/>
      <dgm:spPr/>
      <dgm:t>
        <a:bodyPr/>
        <a:lstStyle/>
        <a:p>
          <a:endParaRPr lang="en-US"/>
        </a:p>
      </dgm:t>
    </dgm:pt>
    <dgm:pt modelId="{F1453C62-D234-4422-A13B-5DFA90DBCDA3}" type="sibTrans" cxnId="{1C002A0B-1685-415E-8477-069696131E09}">
      <dgm:prSet/>
      <dgm:spPr/>
      <dgm:t>
        <a:bodyPr/>
        <a:lstStyle/>
        <a:p>
          <a:endParaRPr lang="en-US"/>
        </a:p>
      </dgm:t>
    </dgm:pt>
    <dgm:pt modelId="{764C55B1-3D49-4819-BAB8-792C4DDBBA37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F05C4057-EC81-4E6F-8C3C-7849F69B0707}" type="parTrans" cxnId="{C3DAE16F-A7E1-4AF4-A0E1-BA0EA6F5E1C5}">
      <dgm:prSet/>
      <dgm:spPr/>
      <dgm:t>
        <a:bodyPr/>
        <a:lstStyle/>
        <a:p>
          <a:endParaRPr lang="en-US"/>
        </a:p>
      </dgm:t>
    </dgm:pt>
    <dgm:pt modelId="{DB08B95F-4AB2-468E-9514-03C687839226}" type="sibTrans" cxnId="{C3DAE16F-A7E1-4AF4-A0E1-BA0EA6F5E1C5}">
      <dgm:prSet/>
      <dgm:spPr/>
      <dgm:t>
        <a:bodyPr/>
        <a:lstStyle/>
        <a:p>
          <a:endParaRPr lang="en-US"/>
        </a:p>
      </dgm:t>
    </dgm:pt>
    <dgm:pt modelId="{88AFA593-700D-4E72-8391-152DED30AA0F}">
      <dgm:prSet phldrT="[Text]"/>
      <dgm:spPr/>
      <dgm:t>
        <a:bodyPr/>
        <a:lstStyle/>
        <a:p>
          <a:r>
            <a:rPr lang="en-US" dirty="0" smtClean="0"/>
            <a:t>Effort</a:t>
          </a:r>
          <a:endParaRPr lang="en-US" dirty="0"/>
        </a:p>
      </dgm:t>
    </dgm:pt>
    <dgm:pt modelId="{E011BB4D-2487-4C2A-943C-873878522FA9}" type="sibTrans" cxnId="{B0E5A7CF-3F6F-46AF-92B9-C3EF3DB7C1BB}">
      <dgm:prSet/>
      <dgm:spPr/>
      <dgm:t>
        <a:bodyPr/>
        <a:lstStyle/>
        <a:p>
          <a:endParaRPr lang="en-US"/>
        </a:p>
      </dgm:t>
    </dgm:pt>
    <dgm:pt modelId="{05F6E590-1BB0-4F5A-9BF3-0B61C3E3BCC0}" type="parTrans" cxnId="{B0E5A7CF-3F6F-46AF-92B9-C3EF3DB7C1BB}">
      <dgm:prSet/>
      <dgm:spPr/>
      <dgm:t>
        <a:bodyPr/>
        <a:lstStyle/>
        <a:p>
          <a:endParaRPr lang="en-US"/>
        </a:p>
      </dgm:t>
    </dgm:pt>
    <dgm:pt modelId="{60495A5A-E353-4B59-96EF-D943BDC2DE1B}" type="pres">
      <dgm:prSet presAssocID="{788E02F8-F89E-4E4B-98C5-1ACEDC3BC94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C998C-5174-4FC1-98DB-69FB32C3C7DF}" type="pres">
      <dgm:prSet presAssocID="{788E02F8-F89E-4E4B-98C5-1ACEDC3BC94A}" presName="ellipse" presStyleLbl="trBgShp" presStyleIdx="0" presStyleCnt="1"/>
      <dgm:spPr/>
    </dgm:pt>
    <dgm:pt modelId="{170CBD67-CD2F-40FD-B5ED-5CE56CE6BAB4}" type="pres">
      <dgm:prSet presAssocID="{788E02F8-F89E-4E4B-98C5-1ACEDC3BC94A}" presName="arrow1" presStyleLbl="fgShp" presStyleIdx="0" presStyleCnt="1" custLinFactNeighborX="-1347" custLinFactNeighborY="25251"/>
      <dgm:spPr/>
    </dgm:pt>
    <dgm:pt modelId="{B49ADD87-1D40-4D4B-9EE0-A8D8EF7DD617}" type="pres">
      <dgm:prSet presAssocID="{788E02F8-F89E-4E4B-98C5-1ACEDC3BC94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61AC7-8ED7-4E62-9020-25F97EFB760F}" type="pres">
      <dgm:prSet presAssocID="{1912B6B1-B112-48F1-A172-4C974FAC82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011FA-CB74-43BD-9B01-DE8456ACAEB4}" type="pres">
      <dgm:prSet presAssocID="{88AFA593-700D-4E72-8391-152DED30AA0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47C92-9F1C-4D13-A0C8-F366CEAB7317}" type="pres">
      <dgm:prSet presAssocID="{764C55B1-3D49-4819-BAB8-792C4DDBBA3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711D-936C-414E-946B-2B9045E89469}" type="pres">
      <dgm:prSet presAssocID="{788E02F8-F89E-4E4B-98C5-1ACEDC3BC94A}" presName="funnel" presStyleLbl="trAlignAcc1" presStyleIdx="0" presStyleCnt="1" custScaleX="103770" custScaleY="108776"/>
      <dgm:spPr/>
    </dgm:pt>
  </dgm:ptLst>
  <dgm:cxnLst>
    <dgm:cxn modelId="{B0E5A7CF-3F6F-46AF-92B9-C3EF3DB7C1BB}" srcId="{788E02F8-F89E-4E4B-98C5-1ACEDC3BC94A}" destId="{88AFA593-700D-4E72-8391-152DED30AA0F}" srcOrd="2" destOrd="0" parTransId="{05F6E590-1BB0-4F5A-9BF3-0B61C3E3BCC0}" sibTransId="{E011BB4D-2487-4C2A-943C-873878522FA9}"/>
    <dgm:cxn modelId="{4FCBD9EF-7901-4D33-B7B6-186AFF3FEC61}" type="presOf" srcId="{88AFA593-700D-4E72-8391-152DED30AA0F}" destId="{84761AC7-8ED7-4E62-9020-25F97EFB760F}" srcOrd="0" destOrd="0" presId="urn:microsoft.com/office/officeart/2005/8/layout/funnel1"/>
    <dgm:cxn modelId="{A02A334D-B27C-4A7F-BE9F-949F8BB44678}" type="presOf" srcId="{1912B6B1-B112-48F1-A172-4C974FAC82FA}" destId="{146011FA-CB74-43BD-9B01-DE8456ACAEB4}" srcOrd="0" destOrd="0" presId="urn:microsoft.com/office/officeart/2005/8/layout/funnel1"/>
    <dgm:cxn modelId="{1C002A0B-1685-415E-8477-069696131E09}" srcId="{788E02F8-F89E-4E4B-98C5-1ACEDC3BC94A}" destId="{1912B6B1-B112-48F1-A172-4C974FAC82FA}" srcOrd="1" destOrd="0" parTransId="{2B8150A7-0405-4698-9C08-E0CD747C8F8A}" sibTransId="{F1453C62-D234-4422-A13B-5DFA90DBCDA3}"/>
    <dgm:cxn modelId="{C3DAE16F-A7E1-4AF4-A0E1-BA0EA6F5E1C5}" srcId="{788E02F8-F89E-4E4B-98C5-1ACEDC3BC94A}" destId="{764C55B1-3D49-4819-BAB8-792C4DDBBA37}" srcOrd="3" destOrd="0" parTransId="{F05C4057-EC81-4E6F-8C3C-7849F69B0707}" sibTransId="{DB08B95F-4AB2-468E-9514-03C687839226}"/>
    <dgm:cxn modelId="{CA9074D3-992D-4932-81A3-3FE04457DE3B}" type="presOf" srcId="{788E02F8-F89E-4E4B-98C5-1ACEDC3BC94A}" destId="{60495A5A-E353-4B59-96EF-D943BDC2DE1B}" srcOrd="0" destOrd="0" presId="urn:microsoft.com/office/officeart/2005/8/layout/funnel1"/>
    <dgm:cxn modelId="{77778501-4731-46AF-9245-66ACA81A296E}" type="presOf" srcId="{EA8D3861-BF67-44E3-BBCF-EF3820831E05}" destId="{3EC47C92-9F1C-4D13-A0C8-F366CEAB7317}" srcOrd="0" destOrd="0" presId="urn:microsoft.com/office/officeart/2005/8/layout/funnel1"/>
    <dgm:cxn modelId="{BDE7673C-E1FC-4327-A37C-28B09EED0506}" type="presOf" srcId="{764C55B1-3D49-4819-BAB8-792C4DDBBA37}" destId="{B49ADD87-1D40-4D4B-9EE0-A8D8EF7DD617}" srcOrd="0" destOrd="0" presId="urn:microsoft.com/office/officeart/2005/8/layout/funnel1"/>
    <dgm:cxn modelId="{AF1CA321-65C5-4FA7-A0F5-BC54D005404A}" srcId="{788E02F8-F89E-4E4B-98C5-1ACEDC3BC94A}" destId="{EA8D3861-BF67-44E3-BBCF-EF3820831E05}" srcOrd="0" destOrd="0" parTransId="{AECD1C47-EA44-4AC3-8ADB-3B614B4180C2}" sibTransId="{EE4AF302-4942-4D1A-89C7-BE9EB099CDD3}"/>
    <dgm:cxn modelId="{EBB65240-EAAD-4D97-B7EC-F2F2CA06DA22}" type="presParOf" srcId="{60495A5A-E353-4B59-96EF-D943BDC2DE1B}" destId="{EC2C998C-5174-4FC1-98DB-69FB32C3C7DF}" srcOrd="0" destOrd="0" presId="urn:microsoft.com/office/officeart/2005/8/layout/funnel1"/>
    <dgm:cxn modelId="{DE3D09A2-4F09-4233-9016-FECFAD474E18}" type="presParOf" srcId="{60495A5A-E353-4B59-96EF-D943BDC2DE1B}" destId="{170CBD67-CD2F-40FD-B5ED-5CE56CE6BAB4}" srcOrd="1" destOrd="0" presId="urn:microsoft.com/office/officeart/2005/8/layout/funnel1"/>
    <dgm:cxn modelId="{94D6B93F-D608-48B1-B113-015DA9177E9B}" type="presParOf" srcId="{60495A5A-E353-4B59-96EF-D943BDC2DE1B}" destId="{B49ADD87-1D40-4D4B-9EE0-A8D8EF7DD617}" srcOrd="2" destOrd="0" presId="urn:microsoft.com/office/officeart/2005/8/layout/funnel1"/>
    <dgm:cxn modelId="{3DCE2FEA-34CE-4213-9EB8-04E85CCE0881}" type="presParOf" srcId="{60495A5A-E353-4B59-96EF-D943BDC2DE1B}" destId="{84761AC7-8ED7-4E62-9020-25F97EFB760F}" srcOrd="3" destOrd="0" presId="urn:microsoft.com/office/officeart/2005/8/layout/funnel1"/>
    <dgm:cxn modelId="{DD2AB3FF-7904-4E82-955E-2C15775C63EA}" type="presParOf" srcId="{60495A5A-E353-4B59-96EF-D943BDC2DE1B}" destId="{146011FA-CB74-43BD-9B01-DE8456ACAEB4}" srcOrd="4" destOrd="0" presId="urn:microsoft.com/office/officeart/2005/8/layout/funnel1"/>
    <dgm:cxn modelId="{BA01C351-173A-499C-BDA3-137FF513532E}" type="presParOf" srcId="{60495A5A-E353-4B59-96EF-D943BDC2DE1B}" destId="{3EC47C92-9F1C-4D13-A0C8-F366CEAB7317}" srcOrd="5" destOrd="0" presId="urn:microsoft.com/office/officeart/2005/8/layout/funnel1"/>
    <dgm:cxn modelId="{65AF4D5A-E6CA-4A46-91F5-032AA8069977}" type="presParOf" srcId="{60495A5A-E353-4B59-96EF-D943BDC2DE1B}" destId="{C8FA711D-936C-414E-946B-2B9045E8946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C998C-5174-4FC1-98DB-69FB32C3C7DF}">
      <dsp:nvSpPr>
        <dsp:cNvPr id="0" name=""/>
        <dsp:cNvSpPr/>
      </dsp:nvSpPr>
      <dsp:spPr>
        <a:xfrm>
          <a:off x="712812" y="828415"/>
          <a:ext cx="2604897" cy="90464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BD67-CD2F-40FD-B5ED-5CE56CE6BAB4}">
      <dsp:nvSpPr>
        <dsp:cNvPr id="0" name=""/>
        <dsp:cNvSpPr/>
      </dsp:nvSpPr>
      <dsp:spPr>
        <a:xfrm>
          <a:off x="1760087" y="3125170"/>
          <a:ext cx="504825" cy="32308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ADD87-1D40-4D4B-9EE0-A8D8EF7DD617}">
      <dsp:nvSpPr>
        <dsp:cNvPr id="0" name=""/>
        <dsp:cNvSpPr/>
      </dsp:nvSpPr>
      <dsp:spPr>
        <a:xfrm>
          <a:off x="807719" y="3302058"/>
          <a:ext cx="2423160" cy="60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Success</a:t>
          </a:r>
          <a:endParaRPr lang="en-US" sz="2200" kern="1200" dirty="0"/>
        </a:p>
      </dsp:txBody>
      <dsp:txXfrm>
        <a:off x="807719" y="3302058"/>
        <a:ext cx="2423160" cy="605790"/>
      </dsp:txXfrm>
    </dsp:sp>
    <dsp:sp modelId="{84761AC7-8ED7-4E62-9020-25F97EFB760F}">
      <dsp:nvSpPr>
        <dsp:cNvPr id="0" name=""/>
        <dsp:cNvSpPr/>
      </dsp:nvSpPr>
      <dsp:spPr>
        <a:xfrm>
          <a:off x="1659864" y="1802930"/>
          <a:ext cx="908685" cy="9086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Effort</a:t>
          </a:r>
          <a:endParaRPr lang="en-US" sz="1000" kern="1200" dirty="0"/>
        </a:p>
      </dsp:txBody>
      <dsp:txXfrm>
        <a:off x="1792938" y="1936004"/>
        <a:ext cx="642537" cy="642537"/>
      </dsp:txXfrm>
    </dsp:sp>
    <dsp:sp modelId="{146011FA-CB74-43BD-9B01-DE8456ACAEB4}">
      <dsp:nvSpPr>
        <dsp:cNvPr id="0" name=""/>
        <dsp:cNvSpPr/>
      </dsp:nvSpPr>
      <dsp:spPr>
        <a:xfrm>
          <a:off x="1009649" y="1121214"/>
          <a:ext cx="908685" cy="908685"/>
        </a:xfrm>
        <a:prstGeom prst="ellipse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Strategies</a:t>
          </a:r>
          <a:endParaRPr lang="en-US" sz="1000" kern="1200" dirty="0"/>
        </a:p>
      </dsp:txBody>
      <dsp:txXfrm>
        <a:off x="1142723" y="1254288"/>
        <a:ext cx="642537" cy="642537"/>
      </dsp:txXfrm>
    </dsp:sp>
    <dsp:sp modelId="{3EC47C92-9F1C-4D13-A0C8-F366CEAB7317}">
      <dsp:nvSpPr>
        <dsp:cNvPr id="0" name=""/>
        <dsp:cNvSpPr/>
      </dsp:nvSpPr>
      <dsp:spPr>
        <a:xfrm>
          <a:off x="1938528" y="901514"/>
          <a:ext cx="908685" cy="908685"/>
        </a:xfrm>
        <a:prstGeom prst="ellipse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Attitude</a:t>
          </a:r>
          <a:endParaRPr lang="en-US" sz="1400" kern="1200" dirty="0"/>
        </a:p>
      </dsp:txBody>
      <dsp:txXfrm>
        <a:off x="2071602" y="1034588"/>
        <a:ext cx="642537" cy="642537"/>
      </dsp:txXfrm>
    </dsp:sp>
    <dsp:sp modelId="{C8FA711D-936C-414E-946B-2B9045E89469}">
      <dsp:nvSpPr>
        <dsp:cNvPr id="0" name=""/>
        <dsp:cNvSpPr/>
      </dsp:nvSpPr>
      <dsp:spPr>
        <a:xfrm>
          <a:off x="552500" y="618114"/>
          <a:ext cx="2933598" cy="24600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93EE67A-CD24-4652-A6C2-A0EDE685D1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0717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06" y="4745759"/>
            <a:ext cx="7772400" cy="1470025"/>
          </a:xfrm>
        </p:spPr>
        <p:txBody>
          <a:bodyPr/>
          <a:lstStyle>
            <a:lvl1pPr algn="ct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524" y="5809759"/>
            <a:ext cx="5140712" cy="420025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9445BA-950C-4DA7-AF9B-364AE0DC56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3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D3DE-7098-4D40-8098-FED8D619C6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10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AF0D-CB87-4B13-8595-6D37D0D675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18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F872-5E4B-4570-86A9-F6BE0A7EB0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26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6169-DE21-410C-A9EA-413C6643AA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7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91AD-E3B2-49D3-9900-8C1381A536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4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BF34-09E2-4F1F-8AF9-3BECAA7CCF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1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CEA7-16F3-4AF2-898F-9A6C18EC70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7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3704-EEF2-49B0-917D-A926401E9A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7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7104"/>
            <a:ext cx="8229600" cy="2457412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FB6D-2575-4BBC-99A9-17F787B499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54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7104"/>
            <a:ext cx="8229600" cy="2457412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A571-7335-453E-8345-6F39F2D7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3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501280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889B-FFFC-45DF-89BD-6C6F12376B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19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927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62238"/>
            <a:ext cx="2916238" cy="3629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501280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351" y="2654010"/>
            <a:ext cx="8229600" cy="2457412"/>
          </a:xfrm>
        </p:spPr>
        <p:txBody>
          <a:bodyPr/>
          <a:lstStyle>
            <a:lvl1pPr algn="r"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8F8F33-037C-4DFE-94A9-718BC444F6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1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00" y="397298"/>
            <a:ext cx="82296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951"/>
            <a:ext cx="8229600" cy="428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280BA8-0B56-4FA1-B4FA-98FCD07090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0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CA71-B8E2-4E39-86BF-736E9B8117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7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360B-1895-423A-A5A2-0D5A2A444F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45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E6BD-DB90-4472-8A41-05EC1A411D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29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ADD335-2DE4-4DE1-BB11-3D3740696A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8" r:id="rId2"/>
    <p:sldLayoutId id="2147483729" r:id="rId3"/>
    <p:sldLayoutId id="2147483730" r:id="rId4"/>
    <p:sldLayoutId id="2147483743" r:id="rId5"/>
    <p:sldLayoutId id="2147483744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696913" y="4745038"/>
            <a:ext cx="7772400" cy="1470025"/>
          </a:xfrm>
        </p:spPr>
        <p:txBody>
          <a:bodyPr/>
          <a:lstStyle/>
          <a:p>
            <a:r>
              <a:rPr lang="en-US" altLang="en-US" sz="2800" dirty="0"/>
              <a:t>Conducting a Job Search as a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PhD </a:t>
            </a:r>
            <a:r>
              <a:rPr lang="en-US" altLang="en-US" sz="2800" dirty="0"/>
              <a:t>Candidate </a:t>
            </a:r>
            <a:endParaRPr lang="en-GB" altLang="en-US" sz="2800" dirty="0" smtClean="0"/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>
          <a:xfrm>
            <a:off x="2004549" y="6004459"/>
            <a:ext cx="5141913" cy="419100"/>
          </a:xfrm>
        </p:spPr>
        <p:txBody>
          <a:bodyPr/>
          <a:lstStyle/>
          <a:p>
            <a:r>
              <a:rPr lang="en-GB" altLang="en-US" sz="3200" i="1" dirty="0" smtClean="0"/>
              <a:t>The Missing Piece</a:t>
            </a: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15" y="2780794"/>
            <a:ext cx="2914809" cy="2187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12" y="1626008"/>
            <a:ext cx="7359707" cy="1143000"/>
          </a:xfrm>
        </p:spPr>
        <p:txBody>
          <a:bodyPr/>
          <a:lstStyle/>
          <a:p>
            <a:r>
              <a:rPr lang="en-US" sz="3600" dirty="0" smtClean="0"/>
              <a:t>How do I find the missing piece?</a:t>
            </a:r>
            <a:endParaRPr lang="en-US" sz="36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70708"/>
              </p:ext>
            </p:extLst>
          </p:nvPr>
        </p:nvGraphicFramePr>
        <p:xfrm>
          <a:off x="368188" y="215855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39631" y="2832211"/>
            <a:ext cx="4240227" cy="3908454"/>
          </a:xfrm>
        </p:spPr>
        <p:txBody>
          <a:bodyPr/>
          <a:lstStyle/>
          <a:p>
            <a:r>
              <a:rPr lang="en-US" dirty="0" smtClean="0"/>
              <a:t>Attitude</a:t>
            </a:r>
          </a:p>
          <a:p>
            <a:pPr lvl="1"/>
            <a:r>
              <a:rPr lang="en-US" sz="2000" dirty="0" smtClean="0"/>
              <a:t>Mindset (Positive/Confident)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sz="1800" dirty="0" smtClean="0"/>
              <a:t>Resume/CV, Networking, Internet Searches, Career Services, etc.</a:t>
            </a:r>
          </a:p>
          <a:p>
            <a:r>
              <a:rPr lang="en-US" dirty="0" smtClean="0"/>
              <a:t>Effort</a:t>
            </a:r>
          </a:p>
          <a:p>
            <a:pPr lvl="1"/>
            <a:r>
              <a:rPr lang="en-US" sz="1800" dirty="0" smtClean="0"/>
              <a:t>Taking Action</a:t>
            </a:r>
          </a:p>
          <a:p>
            <a:pPr lvl="1"/>
            <a:r>
              <a:rPr lang="en-US" sz="1800" dirty="0" smtClean="0"/>
              <a:t>Time Invested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1949">
            <a:off x="7321178" y="1425638"/>
            <a:ext cx="15843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7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41016" y="1488443"/>
            <a:ext cx="8229600" cy="1143000"/>
          </a:xfrm>
        </p:spPr>
        <p:txBody>
          <a:bodyPr/>
          <a:lstStyle/>
          <a:p>
            <a:r>
              <a:rPr lang="en-GB" altLang="en-US" sz="4400" dirty="0" smtClean="0"/>
              <a:t>Attitude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5" y="2646363"/>
            <a:ext cx="2757369" cy="34798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532807"/>
            <a:ext cx="4038600" cy="3593356"/>
          </a:xfrm>
        </p:spPr>
        <p:txBody>
          <a:bodyPr/>
          <a:lstStyle/>
          <a:p>
            <a:r>
              <a:rPr lang="en-US" sz="2400" i="1" dirty="0"/>
              <a:t>“Becoming is better than being.” </a:t>
            </a:r>
            <a:r>
              <a:rPr lang="en-US" sz="2400" dirty="0"/>
              <a:t>— Carol S. </a:t>
            </a:r>
            <a:r>
              <a:rPr lang="en-US" sz="2400" dirty="0" err="1"/>
              <a:t>Dweck</a:t>
            </a:r>
            <a:endParaRPr lang="en-US" sz="2400" dirty="0"/>
          </a:p>
          <a:p>
            <a:r>
              <a:rPr lang="en-US" sz="2400" dirty="0" smtClean="0"/>
              <a:t>Growth vs Fixed</a:t>
            </a:r>
          </a:p>
          <a:p>
            <a:r>
              <a:rPr lang="en-US" sz="2400" dirty="0" smtClean="0"/>
              <a:t>Learning over Achievement</a:t>
            </a:r>
          </a:p>
          <a:p>
            <a:r>
              <a:rPr lang="en-US" sz="2400" dirty="0" smtClean="0"/>
              <a:t>Skills can be developed</a:t>
            </a:r>
          </a:p>
          <a:p>
            <a:r>
              <a:rPr lang="en-US" sz="2400" dirty="0" smtClean="0"/>
              <a:t>Failure vs “to Fail”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33509" y="1381645"/>
            <a:ext cx="15843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6" y="1630033"/>
            <a:ext cx="8229600" cy="1143000"/>
          </a:xfrm>
        </p:spPr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2" y="2589213"/>
            <a:ext cx="2629470" cy="3536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6938" y="2298138"/>
            <a:ext cx="5017062" cy="3124018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i="1" dirty="0"/>
              <a:t>“Acquaintances, in sort, represent a source of social power, and the more acquaintances you have the more powerful you are.” </a:t>
            </a:r>
            <a:r>
              <a:rPr lang="en-US" sz="2000" i="1" dirty="0" smtClean="0"/>
              <a:t>– </a:t>
            </a:r>
            <a:r>
              <a:rPr lang="en-US" sz="2000" dirty="0" smtClean="0"/>
              <a:t>Malcolm Gladwell</a:t>
            </a:r>
          </a:p>
          <a:p>
            <a:r>
              <a:rPr lang="en-US" sz="2400" dirty="0" smtClean="0"/>
              <a:t>Networking</a:t>
            </a:r>
          </a:p>
          <a:p>
            <a:pPr lvl="1"/>
            <a:r>
              <a:rPr lang="en-US" sz="1600" dirty="0" smtClean="0"/>
              <a:t>The Law of the Few: Mavens, Connectors, &amp; Salesman</a:t>
            </a:r>
          </a:p>
          <a:p>
            <a:pPr lvl="1"/>
            <a:r>
              <a:rPr lang="en-US" sz="1600" dirty="0" smtClean="0"/>
              <a:t>Maven: Knowledgeable opinion leaders (SME)</a:t>
            </a:r>
          </a:p>
          <a:p>
            <a:pPr lvl="1"/>
            <a:r>
              <a:rPr lang="en-US" sz="1600" dirty="0" smtClean="0"/>
              <a:t>Connectors: Strong Social Networks (they know people)</a:t>
            </a:r>
          </a:p>
          <a:p>
            <a:pPr lvl="1"/>
            <a:r>
              <a:rPr lang="en-US" sz="1600" dirty="0" smtClean="0"/>
              <a:t>Salesman: Ability to Persuade (charismatic) </a:t>
            </a:r>
            <a:endParaRPr lang="en-US" sz="1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436">
            <a:off x="5749831" y="1608371"/>
            <a:ext cx="1313143" cy="118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6" y="1375155"/>
            <a:ext cx="8229600" cy="1143000"/>
          </a:xfrm>
        </p:spPr>
        <p:txBody>
          <a:bodyPr/>
          <a:lstStyle/>
          <a:p>
            <a:r>
              <a:rPr lang="en-US" dirty="0" smtClean="0"/>
              <a:t>Effort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8" y="2698953"/>
            <a:ext cx="2443794" cy="33483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702740"/>
            <a:ext cx="4358235" cy="3423423"/>
          </a:xfrm>
        </p:spPr>
        <p:txBody>
          <a:bodyPr/>
          <a:lstStyle/>
          <a:p>
            <a:r>
              <a:rPr lang="en-US" sz="2000" dirty="0"/>
              <a:t>“</a:t>
            </a:r>
            <a:r>
              <a:rPr lang="en-US" sz="2000" i="1" dirty="0"/>
              <a:t>If you do what you’ve always done, you’ll get what you’ve always gotten.</a:t>
            </a:r>
            <a:r>
              <a:rPr lang="en-US" sz="2000" dirty="0"/>
              <a:t>” – Tony </a:t>
            </a:r>
            <a:r>
              <a:rPr lang="en-US" sz="2000" dirty="0" smtClean="0"/>
              <a:t>Robbins</a:t>
            </a:r>
          </a:p>
          <a:p>
            <a:r>
              <a:rPr lang="en-US" sz="2000" dirty="0" smtClean="0"/>
              <a:t>Take Massive Action (but focused)</a:t>
            </a:r>
          </a:p>
          <a:p>
            <a:r>
              <a:rPr lang="en-US" sz="2000" dirty="0" smtClean="0"/>
              <a:t>Law of Momentum (Synergistic)</a:t>
            </a:r>
          </a:p>
          <a:p>
            <a:r>
              <a:rPr lang="en-US" sz="2000" dirty="0" smtClean="0"/>
              <a:t>CANI (Constant &amp; Never Ending Improvement)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1223">
            <a:off x="5172526" y="1260263"/>
            <a:ext cx="15843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95" y="1904116"/>
            <a:ext cx="5393342" cy="1143000"/>
          </a:xfrm>
        </p:spPr>
        <p:txBody>
          <a:bodyPr/>
          <a:lstStyle/>
          <a:p>
            <a:r>
              <a:rPr lang="en-US" sz="3200" dirty="0" smtClean="0"/>
              <a:t>We can help you find that missing piece!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0238" y="3301550"/>
            <a:ext cx="6020474" cy="3196353"/>
          </a:xfrm>
        </p:spPr>
        <p:txBody>
          <a:bodyPr/>
          <a:lstStyle/>
          <a:p>
            <a:r>
              <a:rPr lang="en-US" sz="2400" dirty="0" smtClean="0"/>
              <a:t>Attitude + Strategies + Effort = Success</a:t>
            </a:r>
          </a:p>
          <a:p>
            <a:pPr lvl="1"/>
            <a:r>
              <a:rPr lang="en-US" sz="2000" dirty="0" smtClean="0"/>
              <a:t>Job Search Guidance</a:t>
            </a:r>
          </a:p>
          <a:p>
            <a:pPr lvl="1"/>
            <a:r>
              <a:rPr lang="en-US" sz="2000" dirty="0" smtClean="0"/>
              <a:t>Creating your Brand</a:t>
            </a:r>
          </a:p>
          <a:p>
            <a:pPr lvl="1"/>
            <a:r>
              <a:rPr lang="en-US" sz="2000" dirty="0" smtClean="0"/>
              <a:t>Networking Tips</a:t>
            </a:r>
          </a:p>
          <a:p>
            <a:pPr lvl="1"/>
            <a:r>
              <a:rPr lang="en-US" sz="2000" dirty="0" smtClean="0"/>
              <a:t>Finding a Mentor</a:t>
            </a:r>
          </a:p>
          <a:p>
            <a:pPr lvl="1"/>
            <a:r>
              <a:rPr lang="en-US" sz="2000" dirty="0"/>
              <a:t>Resume &amp; CV </a:t>
            </a:r>
            <a:r>
              <a:rPr lang="en-US" sz="2000" dirty="0" smtClean="0"/>
              <a:t>Critiquing</a:t>
            </a:r>
          </a:p>
          <a:p>
            <a:pPr lvl="1"/>
            <a:r>
              <a:rPr lang="en-US" sz="2000" dirty="0"/>
              <a:t>Cover Letter </a:t>
            </a:r>
            <a:r>
              <a:rPr lang="en-US" sz="2000" dirty="0" smtClean="0"/>
              <a:t>Critiquing</a:t>
            </a:r>
          </a:p>
          <a:p>
            <a:pPr lvl="1"/>
            <a:r>
              <a:rPr lang="en-US" sz="2000" dirty="0" smtClean="0"/>
              <a:t>Developing your Alumni Organization</a:t>
            </a:r>
          </a:p>
          <a:p>
            <a:pPr lvl="1"/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3" y="1917812"/>
            <a:ext cx="2409825" cy="1129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399">
            <a:off x="7649376" y="1632358"/>
            <a:ext cx="17430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0" y="3197112"/>
            <a:ext cx="2648559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nducting a Job Search as a  PhD Candidate &amp;quot;&quot;/&gt;&lt;property id=&quot;20307&quot; value=&quot;271&quot;/&gt;&lt;/object&gt;&lt;object type=&quot;3&quot; unique_id=&quot;10004&quot;&gt;&lt;property id=&quot;20148&quot; value=&quot;5&quot;/&gt;&lt;property id=&quot;20300&quot; value=&quot;Slide 2 - &amp;quot;How do I find the missing piece?&amp;quot;&quot;/&gt;&lt;property id=&quot;20307&quot; value=&quot;272&quot;/&gt;&lt;/object&gt;&lt;object type=&quot;3&quot; unique_id=&quot;10005&quot;&gt;&lt;property id=&quot;20148&quot; value=&quot;5&quot;/&gt;&lt;property id=&quot;20300&quot; value=&quot;Slide 3 - &amp;quot;Attitude&amp;quot;&quot;/&gt;&lt;property id=&quot;20307&quot; value=&quot;268&quot;/&gt;&lt;/object&gt;&lt;object type=&quot;3&quot; unique_id=&quot;10006&quot;&gt;&lt;property id=&quot;20148&quot; value=&quot;5&quot;/&gt;&lt;property id=&quot;20300&quot; value=&quot;Slide 4 - &amp;quot;Strategies&amp;quot;&quot;/&gt;&lt;property id=&quot;20307&quot; value=&quot;273&quot;/&gt;&lt;/object&gt;&lt;object type=&quot;3&quot; unique_id=&quot;10007&quot;&gt;&lt;property id=&quot;20148&quot; value=&quot;5&quot;/&gt;&lt;property id=&quot;20300&quot; value=&quot;Slide 5 - &amp;quot;Effort&amp;quot;&quot;/&gt;&lt;property id=&quot;20307&quot; value=&quot;274&quot;/&gt;&lt;/object&gt;&lt;object type=&quot;3&quot; unique_id=&quot;10008&quot;&gt;&lt;property id=&quot;20148&quot; value=&quot;5&quot;/&gt;&lt;property id=&quot;20300&quot; value=&quot;Slide 6 - &amp;quot;We can help you find that missing piece!&amp;quot;&quot;/&gt;&lt;property id=&quot;20307&quot; value=&quot;275&quot;/&gt;&lt;/object&gt;&lt;/object&gt;&lt;object type=&quot;8&quot; unique_id=&quot;1001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220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Conducting a Job Search as a  PhD Candidate </vt:lpstr>
      <vt:lpstr>How do I find the missing piece?</vt:lpstr>
      <vt:lpstr>Attitude</vt:lpstr>
      <vt:lpstr>Strategies</vt:lpstr>
      <vt:lpstr>Effort</vt:lpstr>
      <vt:lpstr>We can help you find that missing piece!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Piece PowerPoint Template</dc:title>
  <dc:creator>Presentation Magazine</dc:creator>
  <cp:lastModifiedBy>Toni</cp:lastModifiedBy>
  <cp:revision>51</cp:revision>
  <dcterms:created xsi:type="dcterms:W3CDTF">2009-11-03T13:35:13Z</dcterms:created>
  <dcterms:modified xsi:type="dcterms:W3CDTF">2019-08-12T00:14:09Z</dcterms:modified>
</cp:coreProperties>
</file>